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5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64.jpg" ContentType="image/jpg"/>
  <Override PartName="/ppt/media/image66.jpg" ContentType="image/jpg"/>
  <Override PartName="/ppt/media/image67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71.jpg" ContentType="image/jpg"/>
  <Override PartName="/ppt/media/image77.jpg" ContentType="image/png"/>
  <Override PartName="/ppt/media/image81.jpg" ContentType="image/jpg"/>
  <Override PartName="/ppt/media/image82.jpg" ContentType="image/jpg"/>
  <Override PartName="/ppt/media/image84.jpg" ContentType="image/jpg"/>
  <Override PartName="/ppt/media/image92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ppt/media/image104.jpg" ContentType="image/jpg"/>
  <Override PartName="/ppt/media/image112.jpg" ContentType="image/jpg"/>
  <Override PartName="/ppt/media/image115.jpg" ContentType="image/jpg"/>
  <Override PartName="/ppt/notesSlides/notesSlide18.xml" ContentType="application/vnd.openxmlformats-officedocument.presentationml.notesSlide+xml"/>
  <Override PartName="/ppt/media/image121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57" r:id="rId2"/>
    <p:sldId id="269" r:id="rId3"/>
    <p:sldId id="506" r:id="rId4"/>
    <p:sldId id="460" r:id="rId5"/>
    <p:sldId id="508" r:id="rId6"/>
    <p:sldId id="509" r:id="rId7"/>
    <p:sldId id="321" r:id="rId8"/>
    <p:sldId id="459" r:id="rId9"/>
    <p:sldId id="338" r:id="rId10"/>
    <p:sldId id="336" r:id="rId11"/>
    <p:sldId id="340" r:id="rId12"/>
    <p:sldId id="335" r:id="rId13"/>
    <p:sldId id="256" r:id="rId14"/>
    <p:sldId id="258" r:id="rId15"/>
    <p:sldId id="259" r:id="rId16"/>
    <p:sldId id="260" r:id="rId17"/>
    <p:sldId id="489" r:id="rId18"/>
    <p:sldId id="461" r:id="rId19"/>
    <p:sldId id="261" r:id="rId20"/>
    <p:sldId id="462" r:id="rId21"/>
    <p:sldId id="333" r:id="rId22"/>
    <p:sldId id="334" r:id="rId23"/>
    <p:sldId id="463" r:id="rId24"/>
    <p:sldId id="464" r:id="rId25"/>
    <p:sldId id="317" r:id="rId26"/>
    <p:sldId id="465" r:id="rId27"/>
    <p:sldId id="492" r:id="rId28"/>
    <p:sldId id="505" r:id="rId29"/>
    <p:sldId id="344" r:id="rId30"/>
    <p:sldId id="493" r:id="rId31"/>
    <p:sldId id="494" r:id="rId32"/>
    <p:sldId id="263" r:id="rId33"/>
    <p:sldId id="495" r:id="rId34"/>
    <p:sldId id="272" r:id="rId35"/>
    <p:sldId id="496" r:id="rId36"/>
    <p:sldId id="497" r:id="rId37"/>
    <p:sldId id="498" r:id="rId38"/>
    <p:sldId id="499" r:id="rId39"/>
    <p:sldId id="500" r:id="rId40"/>
    <p:sldId id="275" r:id="rId41"/>
    <p:sldId id="501" r:id="rId42"/>
    <p:sldId id="502" r:id="rId43"/>
    <p:sldId id="503" r:id="rId44"/>
    <p:sldId id="280" r:id="rId45"/>
    <p:sldId id="281" r:id="rId46"/>
    <p:sldId id="282" r:id="rId47"/>
    <p:sldId id="283" r:id="rId48"/>
    <p:sldId id="284" r:id="rId49"/>
    <p:sldId id="285" r:id="rId50"/>
    <p:sldId id="504" r:id="rId51"/>
    <p:sldId id="375" r:id="rId52"/>
    <p:sldId id="343" r:id="rId53"/>
    <p:sldId id="486" r:id="rId54"/>
    <p:sldId id="491" r:id="rId55"/>
    <p:sldId id="265" r:id="rId56"/>
    <p:sldId id="469" r:id="rId57"/>
    <p:sldId id="470" r:id="rId58"/>
    <p:sldId id="471" r:id="rId59"/>
    <p:sldId id="472" r:id="rId60"/>
    <p:sldId id="473" r:id="rId61"/>
    <p:sldId id="266" r:id="rId62"/>
    <p:sldId id="267" r:id="rId63"/>
    <p:sldId id="476" r:id="rId64"/>
    <p:sldId id="477" r:id="rId65"/>
    <p:sldId id="490" r:id="rId66"/>
    <p:sldId id="268" r:id="rId67"/>
    <p:sldId id="262" r:id="rId68"/>
    <p:sldId id="487" r:id="rId69"/>
    <p:sldId id="270" r:id="rId70"/>
    <p:sldId id="271" r:id="rId71"/>
    <p:sldId id="273" r:id="rId72"/>
    <p:sldId id="274" r:id="rId73"/>
    <p:sldId id="276" r:id="rId74"/>
    <p:sldId id="264" r:id="rId75"/>
    <p:sldId id="303" r:id="rId76"/>
    <p:sldId id="277" r:id="rId77"/>
    <p:sldId id="278" r:id="rId78"/>
    <p:sldId id="279" r:id="rId79"/>
    <p:sldId id="488" r:id="rId80"/>
    <p:sldId id="475" r:id="rId81"/>
    <p:sldId id="288" r:id="rId82"/>
    <p:sldId id="289" r:id="rId83"/>
    <p:sldId id="290" r:id="rId84"/>
    <p:sldId id="291" r:id="rId85"/>
    <p:sldId id="292" r:id="rId86"/>
    <p:sldId id="293" r:id="rId87"/>
    <p:sldId id="294" r:id="rId88"/>
    <p:sldId id="295" r:id="rId89"/>
    <p:sldId id="296" r:id="rId90"/>
    <p:sldId id="318" r:id="rId91"/>
    <p:sldId id="319" r:id="rId92"/>
    <p:sldId id="298" r:id="rId93"/>
    <p:sldId id="299" r:id="rId94"/>
    <p:sldId id="300" r:id="rId95"/>
    <p:sldId id="301" r:id="rId96"/>
    <p:sldId id="510" r:id="rId97"/>
    <p:sldId id="302" r:id="rId98"/>
    <p:sldId id="286" r:id="rId99"/>
    <p:sldId id="347" r:id="rId100"/>
    <p:sldId id="307" r:id="rId101"/>
    <p:sldId id="309" r:id="rId102"/>
    <p:sldId id="310" r:id="rId103"/>
    <p:sldId id="311" r:id="rId104"/>
    <p:sldId id="312" r:id="rId105"/>
    <p:sldId id="313" r:id="rId106"/>
    <p:sldId id="373" r:id="rId107"/>
    <p:sldId id="314" r:id="rId108"/>
    <p:sldId id="316" r:id="rId109"/>
    <p:sldId id="315" r:id="rId110"/>
    <p:sldId id="337" r:id="rId1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75"/>
    <p:restoredTop sz="79663"/>
  </p:normalViewPr>
  <p:slideViewPr>
    <p:cSldViewPr snapToGrid="0">
      <p:cViewPr varScale="1">
        <p:scale>
          <a:sx n="123" d="100"/>
          <a:sy n="123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9022F-BD3A-A141-804E-C8F2969A57E2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EB8D4-E502-1D4B-B3F0-3DB8E9E2E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b="1" dirty="0"/>
              <a:t>Проект</a:t>
            </a:r>
            <a:r>
              <a:rPr lang="ru-RU" sz="1200" dirty="0"/>
              <a:t> — это временное предприятие, имеющее </a:t>
            </a:r>
            <a:r>
              <a:rPr lang="ru-RU" sz="1200" u="sng" dirty="0"/>
              <a:t>начальную и конечную точки</a:t>
            </a:r>
            <a:r>
              <a:rPr lang="ru-RU" sz="1200" dirty="0"/>
              <a:t>, выполненное с целью создания уникального продукта, услуги или </a:t>
            </a:r>
            <a:r>
              <a:rPr lang="ru-RU" sz="1200" u="sng" dirty="0"/>
              <a:t>достижения конкретного результата</a:t>
            </a:r>
            <a:r>
              <a:rPr lang="ru-RU" sz="1200" dirty="0"/>
              <a:t>.</a:t>
            </a:r>
            <a:br>
              <a:rPr lang="ru-RU" sz="1200" dirty="0"/>
            </a:br>
            <a:r>
              <a:rPr lang="ru-RU" sz="1200" dirty="0"/>
              <a:t>Есть </a:t>
            </a:r>
            <a:r>
              <a:rPr lang="ru-RU" sz="1200" u="sng" dirty="0"/>
              <a:t>временные рамками</a:t>
            </a:r>
            <a:r>
              <a:rPr lang="ru-RU" sz="1200" dirty="0"/>
              <a:t>, </a:t>
            </a:r>
            <a:r>
              <a:rPr lang="ru-RU" sz="1200" u="sng" dirty="0"/>
              <a:t>конкретные ограниченные цели</a:t>
            </a:r>
            <a:r>
              <a:rPr lang="ru-RU" sz="1200" dirty="0"/>
              <a:t>, </a:t>
            </a:r>
            <a:r>
              <a:rPr lang="ru-RU" sz="1200" u="sng" dirty="0"/>
              <a:t>определенный бюджет</a:t>
            </a:r>
            <a:r>
              <a:rPr lang="ru-RU" sz="1200" dirty="0"/>
              <a:t> и </a:t>
            </a:r>
            <a:r>
              <a:rPr lang="ru-RU" sz="1200" u="sng" dirty="0"/>
              <a:t>ресурсы</a:t>
            </a:r>
            <a:r>
              <a:rPr lang="ru-RU" sz="1200" dirty="0"/>
              <a:t>. Требуют </a:t>
            </a:r>
            <a:r>
              <a:rPr lang="ru-RU" sz="1200" u="sng" dirty="0"/>
              <a:t>управления проектами</a:t>
            </a:r>
            <a:r>
              <a:rPr lang="ru-RU" sz="1200" dirty="0"/>
              <a:t> для координации задач, ресурсов и участников.</a:t>
            </a:r>
          </a:p>
          <a:p>
            <a:pPr algn="l"/>
            <a:br>
              <a:rPr lang="ru-RU" sz="1200" b="1" dirty="0"/>
            </a:br>
            <a:r>
              <a:rPr lang="ru-RU" sz="1200" b="1" dirty="0"/>
              <a:t>Продукт</a:t>
            </a:r>
            <a:r>
              <a:rPr lang="ru-RU" sz="1200" dirty="0"/>
              <a:t> — то, чем пользуются люди. Это результат проекта или другой деятельности. Это может быть физический объект, услуга, программное обеспечение или что-то еще, </a:t>
            </a:r>
            <a:r>
              <a:rPr lang="ru-RU" sz="1200" u="sng" dirty="0"/>
              <a:t>предназначенное для использования или потребления</a:t>
            </a:r>
            <a:r>
              <a:rPr lang="ru-RU" sz="1200" dirty="0"/>
              <a:t>. Продукты создаются </a:t>
            </a:r>
            <a:r>
              <a:rPr lang="ru-RU" sz="1200" u="sng" dirty="0"/>
              <a:t>для удовлетворения потребностей</a:t>
            </a:r>
            <a:r>
              <a:rPr lang="ru-RU" sz="1200" dirty="0"/>
              <a:t> или желаний конечных пользователей и обычно предназначены для </a:t>
            </a:r>
            <a:r>
              <a:rPr lang="ru-RU" sz="1200" u="sng" dirty="0"/>
              <a:t>массовой продажи</a:t>
            </a:r>
            <a:r>
              <a:rPr lang="ru-RU" sz="1200" dirty="0"/>
              <a:t> на рынке.</a:t>
            </a:r>
            <a:br>
              <a:rPr lang="ru-RU" sz="1200" dirty="0"/>
            </a:br>
            <a:r>
              <a:rPr lang="ru-RU" sz="1200" u="sng" dirty="0"/>
              <a:t>Тиражируемый объект</a:t>
            </a:r>
            <a:r>
              <a:rPr lang="ru-RU" sz="1200" dirty="0"/>
              <a:t>.</a:t>
            </a:r>
            <a:br>
              <a:rPr lang="ru-RU" sz="1200" dirty="0"/>
            </a:b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121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48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7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В зависимости от типа приложения / бизнес-модели </a:t>
            </a:r>
            <a:r>
              <a:rPr lang="ru-RU" sz="1600" b="1" dirty="0"/>
              <a:t>выбираем ключевую метрику</a:t>
            </a:r>
            <a:r>
              <a:rPr lang="ru-RU" sz="1600" dirty="0"/>
              <a:t>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53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Входные метрики:</a:t>
            </a:r>
          </a:p>
          <a:p>
            <a:pPr marL="171450" indent="-171450">
              <a:buFontTx/>
              <a:buChar char="-"/>
            </a:pPr>
            <a:r>
              <a:rPr lang="ru-RU" dirty="0"/>
              <a:t>как часто пользователи заходят в сервис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сколько времени они в нём проводят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8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96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743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620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20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81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73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39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06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83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Нет видения</a:t>
            </a:r>
            <a:r>
              <a:rPr lang="ru-RU" sz="1200" b="0" u="none" dirty="0">
                <a:solidFill>
                  <a:schemeClr val="bg1"/>
                </a:solidFill>
              </a:rPr>
              <a:t> — совсем грустно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Больше фич</a:t>
            </a:r>
            <a:r>
              <a:rPr lang="ru-RU" sz="1200" b="0" u="none" dirty="0">
                <a:solidFill>
                  <a:schemeClr val="bg1"/>
                </a:solidFill>
              </a:rPr>
              <a:t> — это всё усложняет, в т.ч. </a:t>
            </a:r>
            <a:r>
              <a:rPr lang="en-US" sz="1200" b="0" u="none" dirty="0">
                <a:solidFill>
                  <a:schemeClr val="bg1"/>
                </a:solidFill>
              </a:rPr>
              <a:t>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chemeClr val="bg1"/>
                </a:solidFill>
              </a:rPr>
              <a:t>Я лучше знаю как нужно</a:t>
            </a:r>
            <a:r>
              <a:rPr lang="ru-RU" sz="1200" dirty="0">
                <a:solidFill>
                  <a:schemeClr val="bg1"/>
                </a:solidFill>
              </a:rPr>
              <a:t> — если вы не Стив Джобс и не Илон Маск, то не обольщайтесь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Слушать только клиента </a:t>
            </a:r>
            <a:r>
              <a:rPr lang="ru-RU" sz="1200" dirty="0">
                <a:solidFill>
                  <a:schemeClr val="bg1"/>
                </a:solidFill>
              </a:rPr>
              <a:t>— нужно учитывать потребности, но не факт что люди понимают как лучше с точки зрения </a:t>
            </a:r>
            <a:r>
              <a:rPr lang="en-US" sz="1200" dirty="0">
                <a:solidFill>
                  <a:schemeClr val="bg1"/>
                </a:solidFill>
              </a:rPr>
              <a:t>UI</a:t>
            </a:r>
            <a:endParaRPr lang="ru-RU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chemeClr val="bg1"/>
                </a:solidFill>
              </a:rPr>
              <a:t>Вырубленное в граните видение</a:t>
            </a:r>
            <a:r>
              <a:rPr lang="ru-RU" sz="1200" dirty="0">
                <a:solidFill>
                  <a:schemeClr val="bg1"/>
                </a:solidFill>
              </a:rPr>
              <a:t> — мир гибкий, мир меняется, технологии меняются, рынок меняется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1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73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406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98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98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13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C5277-5933-FD19-2FD2-4E9F6532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2E9BD4-D3C2-283A-1344-5BC05B62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1913D-7B88-402B-3F38-4ADF46D1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DCB82C-6FDB-4ADD-F207-47F9DDF2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2641F-6C64-2272-9FE7-5CB496C8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24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12333-75CB-5EA0-3A9C-73E786A9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427F08-D2C0-8134-74C0-ABDE58C9F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B14A74-5C10-D3A3-38DC-63447EF9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65B4D-A464-526E-9888-D6F7C987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2DD128-3CFD-7FDC-06F1-5E2715FC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6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8C7CB5-BBEB-20F9-8A89-DA451BF8B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6F819A-6003-DB81-1619-CBC555B85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EA811-4D50-A053-9ECB-009E645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CA466B-D408-8FB7-1E4B-C9D59F7E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B4452-A761-3AA6-0606-2B23DA84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446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663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957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26081-0CC3-DFC4-4708-C32321C6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E84372-23F6-588D-C340-0070A76F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6064D-0D16-0DC3-0A3B-381365AE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E619B7-5A3A-BCDA-D00C-E0B29EB0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D888DA-1741-65A7-4DC1-81F5313E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51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8AE84-257D-6D98-BF2C-0552981A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455F83-68B8-58D8-876A-EA963586C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3840D7-E595-507E-4B89-94144C2E2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AD987B-7FE4-49A6-1570-BD05C1B4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2DF4DE-88F1-EA52-6592-920B3640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39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61662-88B7-CD76-534C-1302E436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FED32-FF27-B6FD-E592-7078D3E69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007962-62E0-EF19-BF28-93726F4A4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BD4BD6-50AF-ACF1-ADBA-9EB1ED70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03F8B2-072A-B4B9-BEE7-F9872A29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303B31-3EC1-A84B-1E3C-761D9EBF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94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1465A-238A-DBB5-60BE-9474332E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1A497-6347-4C87-EB73-953AA815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AEE772-F0FC-9BE8-BC48-B5ED0539D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70B639-EFAD-D2FD-19FC-D9C106049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70A0F0-82E7-6E3B-2CDD-082283DB4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BEC3A0-0B08-D800-D704-56B81708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D796F6-FA07-F9F4-C6FB-E26478E9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8EC1C9-6E57-40A8-CE7E-AA6FE5FD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5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7F07D-FCC1-BF85-2656-EDE6A936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8D4677-C58E-5977-0BBA-2F06AADE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0E8B25-9B17-485C-289F-EE00513D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F0FC43-51DE-0A9F-FD01-CBBB3EF3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51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9A73093-2D7F-0672-5964-21FA50A2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7FF30-DB3F-7DED-353A-630A2408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BD70A-4563-B95E-9DE2-B0DF9B5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86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64004-2D99-094F-CA74-37E8317A5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57D04-A89E-62A8-9C89-9A5EEE06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78BAA4-1FB0-E4ED-A945-09DB56139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6F60B7-8440-1A75-78D6-839029E0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EB03F7-0214-48F8-B13D-881D1708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405775-22A3-B053-2C79-C818B4BD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87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E9709-6CA4-0826-2812-E126C8F0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356789-9F29-3F94-F37C-84A250923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847AE5-D53E-E9FF-FF00-84379954C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B70DE2-0C0D-D4BC-2CA7-7D1A720A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DCE75-78A3-A9D2-A6B5-E0C8AE0D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F462F9-F4F2-6F03-7A52-D4D3A350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57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581E8-020A-17D1-2B71-93C16023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120C11-091F-45B4-AFE8-A8189DA4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1287D-EC17-DBA0-0D43-34837A6CF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F62E0-C083-7968-983B-28DBCA3F1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D63EB2-EA2A-6E67-94E4-34DE53E2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liveexp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k.com/liv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experrto.io/blog/2020/06/19/8-luchshih-instrumentov-sbora-obratnoj-svyazi-dlya-saas-kompanij/#wootric" TargetMode="External"/><Relationship Id="rId13" Type="http://schemas.openxmlformats.org/officeDocument/2006/relationships/hyperlink" Target="https://ru.experrto.io/blog/2020/06/19/8-luchshih-instrumentov-sbora-obratnoj-svyazi-dlya-saas-kompanij/#survey-anyplace" TargetMode="External"/><Relationship Id="rId3" Type="http://schemas.openxmlformats.org/officeDocument/2006/relationships/hyperlink" Target="http://flinto.com/" TargetMode="External"/><Relationship Id="rId7" Type="http://schemas.openxmlformats.org/officeDocument/2006/relationships/hyperlink" Target="https://ru.experrto.io/blog/2020/06/19/8-luchshih-instrumentov-sbora-obratnoj-svyazi-dlya-saas-kompanij/#userpilot" TargetMode="External"/><Relationship Id="rId12" Type="http://schemas.openxmlformats.org/officeDocument/2006/relationships/hyperlink" Target="https://ru.experrto.io/blog/2020/06/19/8-luchshih-instrumentov-sbora-obratnoj-svyazi-dlya-saas-kompanij/#typeform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11" Type="http://schemas.openxmlformats.org/officeDocument/2006/relationships/hyperlink" Target="https://ru.experrto.io/blog/2020/06/19/8-luchshih-instrumentov-sbora-obratnoj-svyazi-dlya-saas-kompanij/#hotjar" TargetMode="External"/><Relationship Id="rId5" Type="http://schemas.openxmlformats.org/officeDocument/2006/relationships/hyperlink" Target="http://wootric.com/" TargetMode="External"/><Relationship Id="rId10" Type="http://schemas.openxmlformats.org/officeDocument/2006/relationships/hyperlink" Target="https://ru.experrto.io/blog/2020/06/19/8-luchshih-instrumentov-sbora-obratnoj-svyazi-dlya-saas-kompanij/#survicate" TargetMode="External"/><Relationship Id="rId4" Type="http://schemas.openxmlformats.org/officeDocument/2006/relationships/hyperlink" Target="http://optimizely.com/" TargetMode="External"/><Relationship Id="rId9" Type="http://schemas.openxmlformats.org/officeDocument/2006/relationships/hyperlink" Target="https://ru.experrto.io/blog/2020/06/19/8-luchshih-instrumentov-sbora-obratnoj-svyazi-dlya-saas-kompanij/#refiner" TargetMode="External"/><Relationship Id="rId14" Type="http://schemas.openxmlformats.org/officeDocument/2006/relationships/hyperlink" Target="https://ru.experrto.io/blog/2020/06/19/8-luchshih-instrumentov-sbora-obratnoj-svyazi-dlya-saas-kompanij/#feedier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11" Type="http://schemas.openxmlformats.org/officeDocument/2006/relationships/image" Target="../media/image89.jpe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jpg"/><Relationship Id="rId9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04.jpg"/><Relationship Id="rId7" Type="http://schemas.openxmlformats.org/officeDocument/2006/relationships/image" Target="../media/image10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61107"/>
          </a:xfrm>
        </p:spPr>
        <p:txBody>
          <a:bodyPr>
            <a:normAutofit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858370" y="394856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i="1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400" dirty="0"/>
              <a:t>Ответственны за общий результат</a:t>
            </a:r>
          </a:p>
          <a:p>
            <a:r>
              <a:rPr lang="ru-RU" sz="2400" dirty="0"/>
              <a:t>За продуктовые метрики</a:t>
            </a:r>
          </a:p>
          <a:p>
            <a:r>
              <a:rPr lang="ru-RU" sz="2400" dirty="0"/>
              <a:t>За прибыль</a:t>
            </a:r>
          </a:p>
          <a:p>
            <a:r>
              <a:rPr lang="ru-RU" sz="2400" dirty="0"/>
              <a:t>За мотивацию подчинённых команды</a:t>
            </a:r>
          </a:p>
          <a:p>
            <a:pPr lvl="1"/>
            <a:r>
              <a:rPr lang="ru-RU" sz="2000" dirty="0"/>
              <a:t>Умеет вдохновлять людей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  <p:pic>
        <p:nvPicPr>
          <p:cNvPr id="1026" name="Picture 2" descr="Кто такой product manager, чем занимается и сколько зарабатывает в 2023  году | Окурсах.ру | Дзен">
            <a:extLst>
              <a:ext uri="{FF2B5EF4-FFF2-40B4-BE49-F238E27FC236}">
                <a16:creationId xmlns:a16="http://schemas.microsoft.com/office/drawing/2014/main" id="{DB207761-E567-34E7-1470-6EBFC4186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04" t="2177" r="10312" b="3661"/>
          <a:stretch/>
        </p:blipFill>
        <p:spPr bwMode="auto">
          <a:xfrm>
            <a:off x="7130501" y="1574800"/>
            <a:ext cx="5061499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326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455"/>
            <a:ext cx="10515600" cy="44668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основе — различные продуктовые</a:t>
            </a:r>
            <a:br>
              <a:rPr lang="ru-RU" sz="2200" dirty="0"/>
            </a:br>
            <a:r>
              <a:rPr lang="ru-RU" sz="2200" dirty="0"/>
              <a:t>исследования (качественные, количественные)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CJM (Customer Journey Map) — </a:t>
            </a:r>
            <a:r>
              <a:rPr lang="ru-RU" sz="2200" dirty="0"/>
              <a:t>это </a:t>
            </a:r>
            <a:r>
              <a:rPr lang="ru-RU" sz="2200" b="1" dirty="0"/>
              <a:t>визуализация всех точек контакта клиента с компанией</a:t>
            </a:r>
            <a:r>
              <a:rPr lang="ru-RU" sz="2200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отражает процесс, через который проходит клиент для достижения своей цели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какие существуют точки контакта с клиентом и почему они работают/не работают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поможет решить большую часть проблем, с которыми сталкиваются пользователи вашего продукта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помогает увидеть слабые места, найти пути их решения,</a:t>
            </a:r>
            <a:br>
              <a:rPr lang="ru-RU" sz="2200" dirty="0"/>
            </a:br>
            <a:r>
              <a:rPr lang="ru-RU" sz="2200" dirty="0"/>
              <a:t>внедрить полученные результаты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EA71F-B734-09E9-D657-F32EF7F405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9551" y="-1"/>
            <a:ext cx="5032449" cy="2028497"/>
          </a:xfrm>
          <a:prstGeom prst="rect">
            <a:avLst/>
          </a:prstGeom>
        </p:spPr>
      </p:pic>
      <p:pic>
        <p:nvPicPr>
          <p:cNvPr id="6146" name="Picture 2" descr="Customer Journey Map - Контекстная, таргетированная реклама и веб-аналитика">
            <a:extLst>
              <a:ext uri="{FF2B5EF4-FFF2-40B4-BE49-F238E27FC236}">
                <a16:creationId xmlns:a16="http://schemas.microsoft.com/office/drawing/2014/main" id="{859355F2-7796-99A2-588D-6FD68A065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10641" y="4829505"/>
            <a:ext cx="2581359" cy="20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545091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200" b="1" dirty="0"/>
              <a:t>Customer Journey Map </a:t>
            </a:r>
            <a:r>
              <a:rPr lang="en" sz="2200" dirty="0"/>
              <a:t>—</a:t>
            </a:r>
            <a:r>
              <a:rPr lang="en" sz="2200" b="1" dirty="0"/>
              <a:t> </a:t>
            </a:r>
            <a:r>
              <a:rPr lang="ru-RU" sz="2200" dirty="0"/>
              <a:t>это методология, которая помогает понять тот </a:t>
            </a:r>
            <a:r>
              <a:rPr lang="ru-RU" sz="2200" b="1" dirty="0"/>
              <a:t>путь, который проходит пользователь, взаимодействуя с вашим продуктом</a:t>
            </a:r>
            <a:r>
              <a:rPr lang="ru-RU" sz="2200" dirty="0"/>
              <a:t>: что ему нравится, что его раздражает и что может помочь ему. Благодаря </a:t>
            </a:r>
            <a:r>
              <a:rPr lang="en" sz="2200" dirty="0"/>
              <a:t>CJM </a:t>
            </a:r>
            <a:r>
              <a:rPr lang="ru-RU" sz="2200" b="1" dirty="0"/>
              <a:t>вы можете придумать новые идеи для развития продукта</a:t>
            </a:r>
            <a:r>
              <a:rPr lang="ru-RU" sz="2200" dirty="0"/>
              <a:t> и в разы </a:t>
            </a:r>
            <a:r>
              <a:rPr lang="ru-RU" sz="2200" b="1" dirty="0"/>
              <a:t>улучшить удовлетворенность пользователей</a:t>
            </a:r>
            <a:r>
              <a:rPr lang="ru-RU" sz="2200" dirty="0"/>
              <a:t>.</a:t>
            </a: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случае запуска нового продукта — воспользовавшись этой методологией, вы сумеете </a:t>
            </a:r>
            <a:r>
              <a:rPr lang="ru-RU" sz="2200" b="1" dirty="0"/>
              <a:t>предусмотреть проблемные области</a:t>
            </a:r>
            <a:r>
              <a:rPr lang="ru-RU" sz="2200" dirty="0"/>
              <a:t> и заранее «</a:t>
            </a:r>
            <a:r>
              <a:rPr lang="ru-RU" sz="2200" b="1" dirty="0"/>
              <a:t>подстелить соломку</a:t>
            </a:r>
            <a:r>
              <a:rPr lang="ru-RU" sz="2200" dirty="0"/>
              <a:t>», чтобы не ошибиться.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Исследуем: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Свой продукт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Продукты конкурентов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 пользователь</a:t>
            </a:r>
            <a:br>
              <a:rPr lang="ru-RU" sz="2200" dirty="0"/>
            </a:br>
            <a:r>
              <a:rPr lang="ru-RU" sz="2200" dirty="0"/>
              <a:t>сейчас решает проблему</a:t>
            </a:r>
          </a:p>
        </p:txBody>
      </p:sp>
      <p:pic>
        <p:nvPicPr>
          <p:cNvPr id="5124" name="Picture 4" descr="How To Create A Customer Journey Map - Brandastic">
            <a:extLst>
              <a:ext uri="{FF2B5EF4-FFF2-40B4-BE49-F238E27FC236}">
                <a16:creationId xmlns:a16="http://schemas.microsoft.com/office/drawing/2014/main" id="{90531C9B-D708-1AE9-5EE5-D760D3056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1" y="4666321"/>
            <a:ext cx="6096000" cy="219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7C3F-3584-D50E-7549-53465D24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1E539-7C8F-0471-28C9-CFA312D0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25EA9-F764-F15F-2C2A-3D3473BECD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964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170043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953494"/>
            <a:ext cx="7206468" cy="57344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Стадия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(«поиск билетов», «покупка билета», «ожидание рейса», …)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Действия клиента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(«прохожу регистрацию на рейс», «прохожу досмотр»)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Точки контакта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(сайт, приложение, стойка регистрации, барная стойка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Цели и ожидания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(«легко найду стойку регистрации», «быстро дождусь автобуса из аэропорта»)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Эмоции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(отлично, хорошо, нейтрально, плохо, ужасно)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Важность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Опыт клиента (позитивный и негативный)</a:t>
            </a:r>
            <a:br>
              <a:rPr lang="ru-RU" sz="2300" dirty="0"/>
            </a:b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(«нахамили на барной стойке», «дали подарок от заведения»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Рекомендации (как улучшить данный шаг)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7EE8-EB8F-D919-10A8-0496FAAA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FB13D8-5273-BAC6-70DB-837548D9C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82D864-A7B0-DA34-6BB3-D8169261DCC6}"/>
              </a:ext>
            </a:extLst>
          </p:cNvPr>
          <p:cNvSpPr txBox="1"/>
          <p:nvPr/>
        </p:nvSpPr>
        <p:spPr>
          <a:xfrm>
            <a:off x="838200" y="1413164"/>
            <a:ext cx="7952509" cy="51010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Формируем персоны и находим точки контакта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детали точек контакта (канал общения, цели, проблематика, KPI)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детали точек контакта на CJM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4" name="Picture 2" descr="How to Create a Customer Journey Map">
            <a:extLst>
              <a:ext uri="{FF2B5EF4-FFF2-40B4-BE49-F238E27FC236}">
                <a16:creationId xmlns:a16="http://schemas.microsoft.com/office/drawing/2014/main" id="{866F117B-A5E0-102A-38B2-D9ECA591F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50" t="8052" r="26032" b="4523"/>
          <a:stretch/>
        </p:blipFill>
        <p:spPr bwMode="auto">
          <a:xfrm>
            <a:off x="9145392" y="1776845"/>
            <a:ext cx="3046608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918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865E-13F7-7E6F-8068-9E65D9F5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F7F9E-EB0F-61FF-B78F-662A6206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4" y="177800"/>
            <a:ext cx="10938852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85FB4-06AB-DCA3-834D-94980B43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74" y="1070517"/>
            <a:ext cx="10938852" cy="53748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Для </a:t>
            </a:r>
            <a:r>
              <a:rPr lang="ru-RU" b="1" dirty="0"/>
              <a:t>улучшения</a:t>
            </a:r>
            <a:r>
              <a:rPr lang="ru-RU" dirty="0"/>
              <a:t> существующего продукта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dirty="0"/>
              <a:t>Хотим выйти на рынок с </a:t>
            </a:r>
            <a:r>
              <a:rPr lang="ru-RU" b="1" dirty="0"/>
              <a:t>новым</a:t>
            </a:r>
            <a:r>
              <a:rPr lang="ru-RU" dirty="0"/>
              <a:t> продуктом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</a:t>
            </a:r>
            <a:r>
              <a:rPr lang="ru-RU" b="1" dirty="0"/>
              <a:t>конкурентов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как люди </a:t>
            </a:r>
            <a:r>
              <a:rPr lang="ru-RU" b="1" dirty="0"/>
              <a:t>решают проблему</a:t>
            </a:r>
            <a:r>
              <a:rPr lang="ru-RU" dirty="0"/>
              <a:t> сейчас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Универсальность, можем применять: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7667511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6A-350B-EDC7-D5E9-17AE45F0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5E577-61D2-CB6B-FCDB-D0497113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9989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9DC5B-DC9D-9C6D-C7AE-9A9C7977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965002"/>
            <a:ext cx="10792691" cy="5839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Работа с </a:t>
            </a:r>
            <a:r>
              <a:rPr lang="en" sz="2200" dirty="0"/>
              <a:t>CJM </a:t>
            </a:r>
            <a:r>
              <a:rPr lang="ru-RU" sz="2200" dirty="0"/>
              <a:t>позволяет: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лояльность клиентов</a:t>
            </a:r>
            <a:r>
              <a:rPr lang="ru-RU" sz="2000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Сократить цикл продаж и увеличить конверсию</a:t>
            </a:r>
            <a:r>
              <a:rPr lang="ru-RU" sz="2000" dirty="0"/>
              <a:t>. </a:t>
            </a:r>
            <a:r>
              <a:rPr lang="en" sz="2000" dirty="0"/>
              <a:t>CJM </a:t>
            </a:r>
            <a:r>
              <a:rPr lang="ru-RU" sz="2000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прозрачность.</a:t>
            </a:r>
            <a:r>
              <a:rPr lang="ru-RU" sz="2000" dirty="0"/>
              <a:t> С </a:t>
            </a:r>
            <a:r>
              <a:rPr lang="en-US" sz="2000" dirty="0"/>
              <a:t>CJM </a:t>
            </a:r>
            <a:r>
              <a:rPr lang="ru-RU" sz="2000" dirty="0"/>
              <a:t>каждый сотрудник понимает, как компания взаимодействует с клиентами и как его действия влияют на клиентский опыт.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Найти </a:t>
            </a:r>
            <a:r>
              <a:rPr lang="ru-RU" sz="2000" b="1" dirty="0"/>
              <a:t>точки роста</a:t>
            </a:r>
            <a:r>
              <a:rPr lang="ru-RU" sz="2000" dirty="0"/>
              <a:t> для существующих продуктов и услуг</a:t>
            </a:r>
            <a:r>
              <a:rPr lang="ru-RU" sz="2000" b="1" dirty="0"/>
              <a:t>.</a:t>
            </a:r>
            <a:endParaRPr lang="ru-RU" sz="2000" dirty="0"/>
          </a:p>
          <a:p>
            <a:pPr>
              <a:spcBef>
                <a:spcPts val="700"/>
              </a:spcBef>
            </a:pPr>
            <a:r>
              <a:rPr lang="ru-RU" sz="2000" b="1" dirty="0"/>
              <a:t>Снизить риск неудачи нового продукта.</a:t>
            </a:r>
            <a:r>
              <a:rPr lang="ru-RU" sz="2000" dirty="0"/>
              <a:t> Если предварительно анализируем конкурентов.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Улучшение опыта в каждой из точек контакта </a:t>
            </a:r>
            <a:r>
              <a:rPr lang="en-US" sz="2000" dirty="0"/>
              <a:t>— </a:t>
            </a:r>
            <a:r>
              <a:rPr lang="ru-RU" sz="2000" dirty="0"/>
              <a:t>позволяет повысить конверсию и сократить цикл продаж</a:t>
            </a:r>
            <a:r>
              <a:rPr lang="en-US" sz="2000" dirty="0"/>
              <a:t>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Клиент-ориентированность</a:t>
            </a:r>
            <a:r>
              <a:rPr lang="ru-RU" sz="2000" dirty="0"/>
              <a:t> — смещаем акцент с проблем организации на проблемы клиента.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Позволяет определить, </a:t>
            </a:r>
            <a:r>
              <a:rPr lang="ru-RU" sz="2000" b="1" dirty="0"/>
              <a:t>насколько согласованно</a:t>
            </a:r>
            <a:r>
              <a:rPr lang="ru-RU" sz="2000" dirty="0"/>
              <a:t> ведется </a:t>
            </a:r>
            <a:r>
              <a:rPr lang="ru-RU" sz="2000" b="1" dirty="0"/>
              <a:t>взаимодействие</a:t>
            </a:r>
            <a:r>
              <a:rPr lang="ru-RU" sz="2000" dirty="0"/>
              <a:t> в течение всего </a:t>
            </a:r>
            <a:r>
              <a:rPr lang="en" sz="2000" dirty="0"/>
              <a:t>customer journey (</a:t>
            </a:r>
            <a:r>
              <a:rPr lang="ru-RU" sz="2000" dirty="0"/>
              <a:t>между подразделениями и каналами коммуникации)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Помогает создать </a:t>
            </a:r>
            <a:r>
              <a:rPr lang="ru-RU" sz="2000" b="1" dirty="0"/>
              <a:t>стандарт работы с клиентами</a:t>
            </a:r>
            <a:r>
              <a:rPr lang="ru-RU" sz="2000" dirty="0"/>
              <a:t>, что особенно ценно, если у компании есть несколько продуктов / отдельных бизнес-подразделений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616535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116508"/>
            <a:ext cx="4873487" cy="837477"/>
          </a:xfrm>
        </p:spPr>
        <p:txBody>
          <a:bodyPr>
            <a:normAutofit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7" y="1132657"/>
            <a:ext cx="4336473" cy="2896004"/>
          </a:xfrm>
        </p:spPr>
        <p:txBody>
          <a:bodyPr>
            <a:normAutofit/>
          </a:bodyPr>
          <a:lstStyle/>
          <a:p>
            <a:r>
              <a:rPr lang="en-US" sz="2600" dirty="0"/>
              <a:t>Miro </a:t>
            </a:r>
            <a:r>
              <a:rPr lang="ru-RU" sz="2600" dirty="0"/>
              <a:t>и прочие визуальные инструменты</a:t>
            </a:r>
          </a:p>
          <a:p>
            <a:r>
              <a:rPr lang="ru-RU" sz="2600" dirty="0"/>
              <a:t>Таблицы (</a:t>
            </a:r>
            <a:r>
              <a:rPr lang="en-US" sz="2600" dirty="0"/>
              <a:t>google spreadsheets</a:t>
            </a:r>
            <a:r>
              <a:rPr lang="ru-RU" sz="2600" dirty="0"/>
              <a:t>)</a:t>
            </a:r>
            <a:endParaRPr lang="en-US" sz="2600" dirty="0"/>
          </a:p>
          <a:p>
            <a:r>
              <a:rPr lang="ru-RU" sz="2600" dirty="0"/>
              <a:t>Стикеры</a:t>
            </a:r>
          </a:p>
          <a:p>
            <a:r>
              <a:rPr lang="ru-RU" sz="2600" dirty="0"/>
              <a:t>Нарисовать на бумаге</a:t>
            </a:r>
            <a:endParaRPr lang="en-US" sz="26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7769772" cy="5154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Построение продукта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сделать продукт, который будет востребован и интересен?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Монетизация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на этом всём заработать?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Процессы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Процесс общения с пользователями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Работы с командой разработки</a:t>
            </a:r>
          </a:p>
          <a:p>
            <a:pPr marL="0" indent="0" algn="ctr">
              <a:lnSpc>
                <a:spcPct val="100000"/>
              </a:lnSpc>
              <a:spcBef>
                <a:spcPts val="4000"/>
              </a:spcBef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400" dirty="0"/>
              <a:t>(</a:t>
            </a:r>
            <a:r>
              <a:rPr lang="ru-RU" dirty="0"/>
              <a:t>Куда мы движемся?)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и его целью является увеличение прибыли компании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7FBBE0-A281-97DF-932F-DAD10B3DA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6350" y="2406868"/>
            <a:ext cx="3395650" cy="2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DED64-4040-D813-B48E-CDBDB527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E92B-3942-C6BC-7FC0-8F07CE38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Полезные 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0C2BD2-69D4-82BA-C4FE-C3D6DC7D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85DCC8-77C7-59B4-B1ED-2E3608D0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992460"/>
            <a:ext cx="5319132" cy="5667684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фичей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сия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956609" y="992459"/>
            <a:ext cx="5811644" cy="5500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стейкхолдерами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C22DC-0C91-52E7-110A-10956C52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539579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9945" cy="4351338"/>
          </a:xfrm>
        </p:spPr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D868A-E6CD-85DE-9B39-5BD40353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9457" y="1714500"/>
            <a:ext cx="322254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691"/>
            <a:ext cx="10515600" cy="803565"/>
          </a:xfrm>
        </p:spPr>
        <p:txBody>
          <a:bodyPr>
            <a:normAutofit/>
          </a:bodyPr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59435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2C4DA8"/>
                </a:solidFill>
              </a:rPr>
              <a:t>Фичи делать </a:t>
            </a:r>
            <a:r>
              <a:rPr lang="ru-RU" sz="2200" b="1" dirty="0">
                <a:solidFill>
                  <a:srgbClr val="2C4DA8"/>
                </a:solidFill>
              </a:rPr>
              <a:t>дорого</a:t>
            </a:r>
            <a:r>
              <a:rPr lang="ru-RU" sz="2200" dirty="0">
                <a:solidFill>
                  <a:srgbClr val="2C4DA8"/>
                </a:solidFill>
              </a:rPr>
              <a:t>: разработка, поддержка, техподдержка, усложнение системы, мощности на серверах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Насколько соотносится с моим </a:t>
            </a:r>
            <a:r>
              <a:rPr lang="ru-RU" sz="2200" b="1" dirty="0"/>
              <a:t>видением продукта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Только вы определяете какую проблему решает ваш продукт и как он это делает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Будет ли это иметь смысл </a:t>
            </a:r>
            <a:r>
              <a:rPr lang="ru-RU" sz="2200" b="1" dirty="0"/>
              <a:t>через 5 лет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ли это решить проблему, ради которой пользователь к вам пришёл?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Что произойдёт, если этого </a:t>
            </a:r>
            <a:r>
              <a:rPr lang="ru-RU" sz="2200" b="1" dirty="0"/>
              <a:t>не делать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Проиграет ли наш продукт конкурентам?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Продолжит ли он существовать и решать проблему пользователя?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Если ничего плохого не произойдёт — зачем вообще это делать?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Увеличит ли это </a:t>
            </a:r>
            <a:r>
              <a:rPr lang="ru-RU" sz="2200" b="1" dirty="0"/>
              <a:t>прибыль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Сколько будет стоить </a:t>
            </a:r>
            <a:r>
              <a:rPr lang="ru-RU" sz="2200" b="1" dirty="0"/>
              <a:t>поддержка</a:t>
            </a:r>
            <a:r>
              <a:rPr lang="ru-RU" sz="2200" dirty="0"/>
              <a:t> этой фичи?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1157E-335F-B0EA-1CAB-42FA508A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696"/>
            <a:ext cx="10515600" cy="864961"/>
          </a:xfrm>
        </p:spPr>
        <p:txBody>
          <a:bodyPr/>
          <a:lstStyle/>
          <a:p>
            <a:r>
              <a:rPr lang="en-US" dirty="0"/>
              <a:t>Product Vision — </a:t>
            </a:r>
            <a:r>
              <a:rPr lang="ru-RU" dirty="0"/>
              <a:t>видение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9720B6-69D0-4ABF-67B4-62B2CCCAAC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4858" y="1269091"/>
            <a:ext cx="5987143" cy="3237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A8876-1F80-8D88-C5BF-A218C34EEAD2}"/>
              </a:ext>
            </a:extLst>
          </p:cNvPr>
          <p:cNvSpPr txBox="1"/>
          <p:nvPr/>
        </p:nvSpPr>
        <p:spPr>
          <a:xfrm>
            <a:off x="372158" y="4561114"/>
            <a:ext cx="117871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Видение продукта — это верховная цель, которую команда надеется достичь.</a:t>
            </a:r>
            <a:br>
              <a:rPr lang="ru-RU" dirty="0"/>
            </a:br>
            <a:r>
              <a:rPr lang="ru-RU" dirty="0"/>
              <a:t>Это то Зачем нужен продукт. </a:t>
            </a:r>
          </a:p>
          <a:p>
            <a:pPr algn="l"/>
            <a:r>
              <a:rPr lang="ru-RU" dirty="0"/>
              <a:t>Видение продукта часто заключено в кратком, вдохновляющем утверждении. Оно должно быть лаконичным, но наглядным, рисующим ясное представление о том, как будет выглядеть успех продукта.</a:t>
            </a:r>
          </a:p>
          <a:p>
            <a:pPr algn="l"/>
            <a:r>
              <a:rPr lang="ru-RU" dirty="0"/>
              <a:t>Видения продукта вдохновляют и мотивируют команду, формулируя привлекательный образ будущего. Оно служит в качестве ориентира, который направляет принятие решений и координирует усилия.</a:t>
            </a:r>
          </a:p>
          <a:p>
            <a:pPr algn="l"/>
            <a:r>
              <a:rPr lang="en-US" dirty="0"/>
              <a:t>PV</a:t>
            </a:r>
            <a:r>
              <a:rPr lang="ru-RU" dirty="0"/>
              <a:t> способствует согласованности между командами, помогает в стратегическом принятии решений, стимулирует инновации и предоставляет рамки для приоритизации функций.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125E8-42EF-10EF-C059-069CA02F1BC8}"/>
              </a:ext>
            </a:extLst>
          </p:cNvPr>
          <p:cNvSpPr txBox="1"/>
          <p:nvPr/>
        </p:nvSpPr>
        <p:spPr>
          <a:xfrm>
            <a:off x="372158" y="1306288"/>
            <a:ext cx="5714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Видение продукта — это то Зачем, существует ваш продукт, причина его существования. Его цель — направлять и согласовывать все команды, которые необходимы для успеха продукта.</a:t>
            </a:r>
          </a:p>
          <a:p>
            <a:pPr algn="l"/>
            <a:r>
              <a:rPr lang="ru-RU" sz="2000" dirty="0"/>
              <a:t>Утверждение о видении продукта должно описывать долгосрочную цель или задачу, которую вы стремитесь достичь с продуктом. Оно должно указывать, чем продукт должен стать в будущем и как он будет удовлетворять потребности своих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72564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упить оптом Волшебный молочный коктейль Белый мишка &quot;Банан+Печенье&quot;,  быстрорастворимый, гранулы, 300 г на MAY24">
            <a:extLst>
              <a:ext uri="{FF2B5EF4-FFF2-40B4-BE49-F238E27FC236}">
                <a16:creationId xmlns:a16="http://schemas.microsoft.com/office/drawing/2014/main" id="{9AD058E7-BE90-418E-85C4-3A1BBA28D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0490" y="2694615"/>
            <a:ext cx="2040152" cy="29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3325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174523" y="27922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317170" y="2996403"/>
            <a:ext cx="1995055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Брейншторм внутри команды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4350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97662" y="4385791"/>
            <a:ext cx="197104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зарубежных конкурентов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58279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312170" y="5854649"/>
            <a:ext cx="210312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трендов, отраслевых сдвигов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58040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830930"/>
            <a:ext cx="1949437" cy="765979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Встреча с экспертами рынка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525910" y="4414422"/>
            <a:ext cx="2466827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607999" y="4627151"/>
            <a:ext cx="2315463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Прототипирование</a:t>
            </a:r>
          </a:p>
          <a:p>
            <a:pPr marR="5080" algn="ctr">
              <a:lnSpc>
                <a:spcPct val="80000"/>
              </a:lnSpc>
            </a:pPr>
            <a:r>
              <a:rPr lang="ru-RU" sz="2000" dirty="0"/>
              <a:t>и макеты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321511" y="26271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549728" y="2795866"/>
            <a:ext cx="18669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sz="2000" dirty="0"/>
              <a:t>Customer Development</a:t>
            </a: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55279" y="1795177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52124" y="1953570"/>
            <a:ext cx="7977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Мечта</a:t>
            </a: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2699" cy="6433457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686213" y="703385"/>
            <a:ext cx="7369573" cy="798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Видение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203145" y="2370736"/>
            <a:ext cx="2627139" cy="20359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Целевая группа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5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кому продукт может принести пользу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кто его пользователи и клиенты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162827" y="2355247"/>
            <a:ext cx="2885725" cy="2390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Потребности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опишите ценностное предложение продукта: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основную проблему, которую решает продукт,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или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основное преимущество, которое он предлагает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 разделе должно быть ясно,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почему люди захотят использовать продукт или платить за него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218174" y="2327192"/>
            <a:ext cx="2885725" cy="241720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Продукт 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суммирует </a:t>
            </a:r>
            <a:r>
              <a:rPr lang="ru-RU" sz="14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400" dirty="0">
                <a:solidFill>
                  <a:srgbClr val="000000"/>
                </a:solidFill>
                <a:highlight>
                  <a:srgbClr val="FFFF00"/>
                </a:highlight>
              </a:rPr>
              <a:t>е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клоге продукта.</a:t>
            </a:r>
            <a:endParaRPr lang="ru-RU" sz="14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9272951" y="2425166"/>
            <a:ext cx="2694131" cy="185127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</a:t>
            </a: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Бизнеса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c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Toyota Prius</a:t>
            </a:r>
            <a:endParaRPr lang="en-US" sz="15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268460" y="5977441"/>
            <a:ext cx="2627139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Основные конкуренты, их сильные и слабые стороны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299993" y="5955698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монетизировать продукт?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217364" y="5803295"/>
            <a:ext cx="2804610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Основные статьи затрат на разработку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,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маркетинг, продажи обеспечение функционирования продукта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9251178" y="5549951"/>
            <a:ext cx="2804609" cy="1210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Каналы продвижения.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продвигать и продавать продукт?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Существуют ли данные каналы сейчас?</a:t>
            </a:r>
            <a:endParaRPr lang="ru-RU" sz="15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метрики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Unit-</a:t>
            </a:r>
            <a:r>
              <a:rPr lang="ru-RU" sz="3600" dirty="0"/>
              <a:t>экономика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dirty="0"/>
              <a:t>Распространённые ошибки</a:t>
            </a:r>
            <a:br>
              <a:rPr lang="ru-RU" dirty="0"/>
            </a:br>
            <a:r>
              <a:rPr lang="ru-RU" dirty="0"/>
              <a:t>относительно видения продукта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Нет видения</a:t>
            </a: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dirty="0">
                <a:solidFill>
                  <a:schemeClr val="bg1"/>
                </a:solidFill>
              </a:rPr>
              <a:t>Продукт представляет собой сборную солянку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486194"/>
            <a:ext cx="1814557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Чрезмерный анализ рынка и учет только данных от клиентов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Я лучше знаю, что нужно клиентам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7946274" y="3321216"/>
            <a:ext cx="198467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Вырубленное в граните видение продукта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446997" y="2659297"/>
            <a:ext cx="14611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dirty="0"/>
              <a:t>Больше фич </a:t>
            </a:r>
            <a:r>
              <a:rPr lang="ru-RU" dirty="0"/>
              <a:t>—</a:t>
            </a:r>
            <a:r>
              <a:rPr dirty="0"/>
              <a:t> больше value</a:t>
            </a: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1D7D-D625-3771-132E-D59E0A530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2B42F-15A9-C010-019E-5E4683A74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2B4BB-CFEB-A919-5C93-C28821A4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246"/>
            <a:ext cx="10515600" cy="49906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</a:t>
            </a:r>
            <a:b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Например,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143956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579E-FE43-D3B7-E78A-8B2852C6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B7163-951B-80F7-C551-B984634D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36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D4ED7B-6BB0-4885-5437-BB17DA548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436"/>
            <a:ext cx="10952018" cy="598912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привлечения</a:t>
            </a:r>
            <a:r>
              <a:rPr lang="ru-RU" sz="2000" dirty="0"/>
              <a:t>. Тестируют каналы привлечения пользователей в продукт.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добавим в объявление цену, то </a:t>
            </a:r>
            <a:r>
              <a:rPr lang="ru-RU" sz="1800" dirty="0">
                <a:hlinkClick r:id="rId2"/>
              </a:rPr>
              <a:t>конверсия в покупку</a:t>
            </a:r>
            <a:r>
              <a:rPr lang="ru-RU" sz="1800" dirty="0"/>
              <a:t> вырастет на 7%</a:t>
            </a:r>
            <a:r>
              <a:rPr lang="en-US" sz="1800" dirty="0"/>
              <a:t>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изменим заголовок в письме рассылки, то увеличим открываемость писем на 50%</a:t>
            </a:r>
            <a:r>
              <a:rPr lang="en-US" sz="1800" dirty="0"/>
              <a:t>»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активации.</a:t>
            </a:r>
            <a:r>
              <a:rPr lang="ru-RU" sz="2000" dirty="0"/>
              <a:t> Тестируют самый первый успешный пользовательский опыт.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в форме регистрации убрать одно из четырех полей, то конверсия увеличится на четверть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удержания.</a:t>
            </a:r>
            <a:r>
              <a:rPr lang="ru-RU" sz="2000" dirty="0"/>
              <a:t> Тестируем создание привычки пользоваться нашим продуктом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каждый раз уведомлять пользователей по </a:t>
            </a:r>
            <a:r>
              <a:rPr lang="en" sz="1800" dirty="0"/>
              <a:t>email </a:t>
            </a:r>
            <a:r>
              <a:rPr lang="ru-RU" sz="1800" dirty="0"/>
              <a:t>о том, что кто-то отметил его на фотографии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виральности</a:t>
            </a:r>
            <a:r>
              <a:rPr lang="ru-RU" sz="2000" dirty="0"/>
              <a:t>. Про привлечение новых пользователей через существующих.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Три старых пользователя приводят 10 новых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монетизации</a:t>
            </a:r>
            <a:r>
              <a:rPr lang="ru-RU" sz="2000" dirty="0"/>
              <a:t>. Про то, как переводить активных пользователей в платящих.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ценности</a:t>
            </a:r>
            <a:r>
              <a:rPr lang="ru-RU" sz="2000" dirty="0"/>
              <a:t>. Про востребованность главной ценности вашего продукта пользователями.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«Социальная сеть для собак», «Социальная сеть для мёртвых»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управленческие</a:t>
            </a:r>
            <a:r>
              <a:rPr lang="ru-RU" sz="2000" dirty="0"/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«Если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«Или если мы начнем использовать эту платформу для управления проектами, то...»</a:t>
            </a:r>
          </a:p>
        </p:txBody>
      </p:sp>
    </p:spTree>
    <p:extLst>
      <p:ext uri="{BB962C8B-B14F-4D97-AF65-F5344CB8AC3E}">
        <p14:creationId xmlns:p14="http://schemas.microsoft.com/office/powerpoint/2010/main" val="769227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продакту?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674"/>
            <a:ext cx="10515600" cy="5106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Понимать потребность рынка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пользователи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выбрать самое важное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приоритезация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довести задачу до реализации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разработчики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процессы разработки / управление проектом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Проанализировать результаты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аналитика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Показать рост прибыли руководству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бизнес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Думаем со стороны пользователя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CJM, JTBD, User stories, Be the user,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эмпатия)</a:t>
            </a:r>
          </a:p>
          <a:p>
            <a:pPr>
              <a:lnSpc>
                <a:spcPct val="120000"/>
              </a:lnSpc>
            </a:pPr>
            <a:r>
              <a:rPr lang="ru-RU" dirty="0"/>
              <a:t>Разговариваем с пользователем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CustDev,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сбор фидбэка, 5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Why’s,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исследования,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Soft skills)</a:t>
            </a:r>
          </a:p>
          <a:p>
            <a:pPr>
              <a:lnSpc>
                <a:spcPct val="120000"/>
              </a:lnSpc>
            </a:pPr>
            <a:r>
              <a:rPr lang="ru-RU" dirty="0"/>
              <a:t>Работаем гибко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(итерации,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Agile, Scrum,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ретроспектива,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OKR)</a:t>
            </a:r>
          </a:p>
          <a:p>
            <a:pPr>
              <a:lnSpc>
                <a:spcPct val="120000"/>
              </a:lnSpc>
            </a:pPr>
            <a:r>
              <a:rPr lang="ru-RU" dirty="0"/>
              <a:t>Верим только числам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DataDriven, ROI,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метрики, аналитика,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Unit-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экономика)</a:t>
            </a:r>
          </a:p>
          <a:p>
            <a:pPr>
              <a:lnSpc>
                <a:spcPct val="120000"/>
              </a:lnSpc>
            </a:pPr>
            <a:r>
              <a:rPr lang="ru-RU" dirty="0"/>
              <a:t>Выдвигаем гипотезы и ставим эксперименты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MVP, Fail Fast, A/B-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тесты, приоритезация)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08917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1: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47378"/>
            <a:ext cx="9005686" cy="59106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для каких типов встреч и в какое время используют переговорки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как сделано у других компаний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общаемся с сотрудниками, узнаём что удобно / неудобно и почему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составляем список идей, приоритезируем: доска, насыпные кресла и т.п.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делаем первую минимальную версию переговорки (несколько стульев)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получаем первую обратную связь (что добавить и почему, что изменить)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вносим изменения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замеряем что изменилось (например, с помощью опросов сотрудников)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маркерную доску, то опрос сотрудников покажет на столько-то % лучший результат”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2871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10188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2: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955961"/>
            <a:ext cx="10595150" cy="58001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описываем кого считаем нашим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конкурентов, чтобы понять цены и набор товаров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рассказываем свои идеи (цены, товары)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слушаем обратную связь, получаем новые идеи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собираем “на коленке” первую версию магазина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показывать пользователям, постепенно пускаем трафик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конверсию, динамику продаж, стоимость привлечения, покупаемые товары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такой-то товар, то выручка на столько-то вырастет”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на главную страницу добавить такие-то товары со скидкой, то продажи изменятся на столько-то”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2E3B5-79E9-E154-55B8-07C15918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DFBF6F-C194-2BBD-8ED2-9D88DFE9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697162"/>
          </a:xfrm>
          <a:noFill/>
        </p:spPr>
        <p:txBody>
          <a:bodyPr/>
          <a:lstStyle/>
          <a:p>
            <a:r>
              <a:rPr lang="en-US" dirty="0"/>
              <a:t>Customer Development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C43529-78D0-3A02-E292-B66BD9E1B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методология, разработанная Стивом Бланком, предназначенная для создания и развития стартапов. Она сфокусирована на понимании и удовлетворении потребностей клиентов в процессе разработки продукта или услуги.</a:t>
            </a:r>
          </a:p>
        </p:txBody>
      </p:sp>
    </p:spTree>
    <p:extLst>
      <p:ext uri="{BB962C8B-B14F-4D97-AF65-F5344CB8AC3E}">
        <p14:creationId xmlns:p14="http://schemas.microsoft.com/office/powerpoint/2010/main" val="4152128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27690"/>
            <a:ext cx="5352415" cy="1501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4000" dirty="0">
                <a:solidFill>
                  <a:schemeClr val="accent5">
                    <a:lumMod val="50000"/>
                  </a:schemeClr>
                </a:solidFill>
              </a:rPr>
              <a:t>«Внутри здания ничего не происходит, так что выйди на улицу»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0" y="3702731"/>
            <a:ext cx="49072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Стив Бланк,</a:t>
            </a:r>
          </a:p>
          <a:p>
            <a:pPr marL="12700">
              <a:lnSpc>
                <a:spcPct val="100000"/>
              </a:lnSpc>
            </a:pPr>
            <a:r>
              <a:rPr sz="2000" dirty="0"/>
              <a:t>основатель подхода customer development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AFC492-F094-5A3F-DCAB-7744760E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5011" y="4721997"/>
            <a:ext cx="4536989" cy="2199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0488B-8A97-F9FE-507B-FA526300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/>
          <a:p>
            <a:r>
              <a:rPr lang="en-US" sz="4400" dirty="0"/>
              <a:t>Customer development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3600A-8CCF-6D1D-3DBF-EEA9A17E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340"/>
            <a:ext cx="10515600" cy="4871737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" sz="2000" dirty="0"/>
              <a:t>Customer Development — </a:t>
            </a:r>
            <a:r>
              <a:rPr lang="ru-RU" sz="2000" dirty="0"/>
              <a:t>это </a:t>
            </a:r>
            <a:r>
              <a:rPr lang="ru-RU" sz="2000" b="1" dirty="0"/>
              <a:t>методология</a:t>
            </a:r>
            <a:r>
              <a:rPr lang="ru-RU" sz="2000" dirty="0"/>
              <a:t>, разработанная Стивом Бланком, предназначенная для </a:t>
            </a:r>
            <a:r>
              <a:rPr lang="ru-RU" sz="2000" b="1" dirty="0"/>
              <a:t>создания и развития стартапов</a:t>
            </a:r>
            <a:r>
              <a:rPr lang="ru-RU" sz="2000" dirty="0"/>
              <a:t> и </a:t>
            </a:r>
            <a:r>
              <a:rPr lang="ru-RU" sz="2000" b="1" dirty="0"/>
              <a:t>новых продуктов</a:t>
            </a:r>
            <a:r>
              <a:rPr lang="ru-RU" sz="2000" dirty="0"/>
              <a:t>, которая стала основой для подхода </a:t>
            </a:r>
            <a:r>
              <a:rPr lang="en" sz="2000" b="1" dirty="0"/>
              <a:t>Lean Startup</a:t>
            </a:r>
            <a:r>
              <a:rPr lang="en" sz="2000" dirty="0"/>
              <a:t>. </a:t>
            </a:r>
            <a:r>
              <a:rPr lang="ru-RU" sz="2000" dirty="0"/>
              <a:t>Этот процесс предполагает тесное взаимодействие с потенциальными клиентами для понимания их потребностей и проблем, а затем разработку продукта, который решает эти проблемы. </a:t>
            </a:r>
            <a:r>
              <a:rPr lang="en" sz="2000" dirty="0"/>
              <a:t>Customer Development </a:t>
            </a:r>
            <a:r>
              <a:rPr lang="ru-RU" sz="2000" dirty="0"/>
              <a:t>делится на четыре этапа: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Discovery — </a:t>
            </a:r>
            <a:r>
              <a:rPr lang="ru-RU" sz="2000" dirty="0"/>
              <a:t>исследование клиентов для выяснения их </a:t>
            </a:r>
            <a:r>
              <a:rPr lang="ru-RU" sz="2000" b="1" dirty="0"/>
              <a:t>проблем и потребностей</a:t>
            </a:r>
            <a:r>
              <a:rPr lang="ru-RU" sz="2000" dirty="0"/>
              <a:t>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Validation — </a:t>
            </a:r>
            <a:r>
              <a:rPr lang="ru-RU" sz="2000" dirty="0"/>
              <a:t>подтверждение, что предложенное </a:t>
            </a:r>
            <a:r>
              <a:rPr lang="ru-RU" sz="2000" b="1" dirty="0"/>
              <a:t>решение соответствует потребностям</a:t>
            </a:r>
            <a:r>
              <a:rPr lang="ru-RU" sz="2000" dirty="0"/>
              <a:t> клиентов.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Creation — </a:t>
            </a:r>
            <a:r>
              <a:rPr lang="ru-RU" sz="2000" dirty="0"/>
              <a:t>создание </a:t>
            </a:r>
            <a:r>
              <a:rPr lang="ru-RU" sz="2000" b="1" dirty="0"/>
              <a:t>клиентской базы</a:t>
            </a:r>
            <a:r>
              <a:rPr lang="ru-RU" sz="2000" dirty="0"/>
              <a:t> и рост </a:t>
            </a:r>
            <a:r>
              <a:rPr lang="ru-RU" sz="2000" b="1" dirty="0"/>
              <a:t>продаж</a:t>
            </a:r>
            <a:r>
              <a:rPr lang="ru-RU" sz="2000" dirty="0"/>
              <a:t>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Company Building — </a:t>
            </a:r>
            <a:r>
              <a:rPr lang="ru-RU" sz="2000" dirty="0"/>
              <a:t>переход от временной организации, ориентированной на поиск бизнес-модели, к обычному бизнесу.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6224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4ECD5-C7E7-83D0-6272-50B0CCDD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48"/>
          </a:xfrm>
        </p:spPr>
        <p:txBody>
          <a:bodyPr/>
          <a:lstStyle/>
          <a:p>
            <a:r>
              <a:rPr lang="ru-RU" dirty="0"/>
              <a:t>Какие бывают </a:t>
            </a:r>
            <a:r>
              <a:rPr lang="en-US" dirty="0"/>
              <a:t>IT-</a:t>
            </a:r>
            <a:r>
              <a:rPr lang="ru-RU" dirty="0"/>
              <a:t>компании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387D45-1B5E-40DB-A321-EE04CED59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629"/>
            <a:ext cx="10515600" cy="2910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Заказная разработка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(решение под нужны конкретного заказчика)</a:t>
            </a:r>
          </a:p>
          <a:p>
            <a:pPr>
              <a:lnSpc>
                <a:spcPct val="110000"/>
              </a:lnSpc>
            </a:pPr>
            <a:r>
              <a:rPr lang="ru-RU" dirty="0"/>
              <a:t>Собственный продукт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(тиражируемое решение)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ru-RU" dirty="0"/>
              <a:t>Собственная платформа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(другие продукты и решения на базе платформы)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ru-RU" dirty="0"/>
              <a:t>Операционные системы (</a:t>
            </a:r>
            <a:r>
              <a:rPr lang="en-US" dirty="0"/>
              <a:t>Windows, MacOS, Android, iOS </a:t>
            </a:r>
            <a:r>
              <a:rPr lang="ru-RU" dirty="0"/>
              <a:t>и т.п.)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Программные платформы / среды разработки: 1С, </a:t>
            </a:r>
            <a:r>
              <a:rPr lang="en-US" dirty="0"/>
              <a:t>Cuba Platform (</a:t>
            </a:r>
            <a:r>
              <a:rPr lang="en-US" dirty="0" err="1"/>
              <a:t>Jmix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Облачные платформы: </a:t>
            </a:r>
            <a:r>
              <a:rPr lang="en-US" dirty="0"/>
              <a:t>Amazon, Google Cloud Platform, </a:t>
            </a:r>
            <a:r>
              <a:rPr lang="ru-RU" dirty="0"/>
              <a:t>Яндекс.Облако и т.п.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9BDA7B2-3349-E0B4-C66B-9B92049FA11B}"/>
              </a:ext>
            </a:extLst>
          </p:cNvPr>
          <p:cNvSpPr txBox="1">
            <a:spLocks/>
          </p:cNvSpPr>
          <p:nvPr/>
        </p:nvSpPr>
        <p:spPr>
          <a:xfrm>
            <a:off x="838200" y="4433551"/>
            <a:ext cx="10515600" cy="2188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064E9-F9D7-C32E-77BF-83CFA4D061CF}"/>
              </a:ext>
            </a:extLst>
          </p:cNvPr>
          <p:cNvSpPr txBox="1"/>
          <p:nvPr/>
        </p:nvSpPr>
        <p:spPr>
          <a:xfrm>
            <a:off x="838200" y="4538060"/>
            <a:ext cx="9531928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Параллель с продажами: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Мастер, продающий изделия выполненные на заказ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Конкретный магазин / интернет-магазин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Маркетплейс (через который продают множество независимых продавцов)</a:t>
            </a:r>
          </a:p>
        </p:txBody>
      </p:sp>
    </p:spTree>
    <p:extLst>
      <p:ext uri="{BB962C8B-B14F-4D97-AF65-F5344CB8AC3E}">
        <p14:creationId xmlns:p14="http://schemas.microsoft.com/office/powerpoint/2010/main" val="3707169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666037"/>
            <a:ext cx="5457568" cy="30683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296541"/>
            <a:ext cx="10515600" cy="261050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Customer development</a:t>
            </a:r>
            <a:r>
              <a:rPr lang="en-US" sz="2400" dirty="0"/>
              <a:t> — </a:t>
            </a:r>
            <a:r>
              <a:rPr lang="ru-RU" sz="2400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</a:t>
            </a: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вы плохой продакт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которому никто не доверит деньги и команду.</a:t>
            </a:r>
          </a:p>
          <a:p>
            <a:pPr>
              <a:lnSpc>
                <a:spcPct val="100000"/>
              </a:lnSpc>
            </a:pPr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pPr>
              <a:lnSpc>
                <a:spcPct val="100000"/>
              </a:lnSpc>
            </a:pPr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pPr>
              <a:lnSpc>
                <a:spcPct val="100000"/>
              </a:lnSpc>
            </a:pPr>
            <a:r>
              <a:rPr lang="ru-RU" dirty="0"/>
              <a:t>Выявлять паттерны, касающиеся поведения (потенциальных) пользователей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3"/>
          </a:xfrm>
        </p:spPr>
        <p:txBody>
          <a:bodyPr/>
          <a:lstStyle/>
          <a:p>
            <a:r>
              <a:rPr lang="en-US" dirty="0"/>
              <a:t>CustDev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206"/>
            <a:ext cx="10515600" cy="47628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Не нужны супер-знания и особые навыки, чтобы пообщаться с пользователем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Стоимость — время, потраченное вами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InterCom (Live Chat </a:t>
            </a:r>
            <a:r>
              <a:rPr lang="ru-RU" sz="2200" dirty="0"/>
              <a:t>для общения с пользователями</a:t>
            </a:r>
            <a:r>
              <a:rPr lang="en-US" sz="2200" dirty="0"/>
              <a:t>): ”Customer day” — </a:t>
            </a:r>
            <a:r>
              <a:rPr lang="ru-RU" sz="2200" dirty="0"/>
              <a:t>каждый месяц один день каждый сотрудник компании общается с пользователями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Такси </a:t>
            </a:r>
            <a:r>
              <a:rPr lang="en" sz="2200" dirty="0"/>
              <a:t>Juno</a:t>
            </a:r>
            <a:r>
              <a:rPr lang="ru-RU" sz="2200" dirty="0"/>
              <a:t> (делал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/>
              <a:t>русскоязычный создатель V</a:t>
            </a:r>
            <a:r>
              <a:rPr lang="en-US" sz="2200" dirty="0"/>
              <a:t>iber</a:t>
            </a:r>
            <a:r>
              <a:rPr lang="ru-RU" sz="2200" dirty="0"/>
              <a:t>) — на 2 недели десантировались с Нью Йорке и изучали местный рынок такси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Если нет возможности вовлечь всех в </a:t>
            </a:r>
            <a:r>
              <a:rPr lang="en-US" sz="2200" dirty="0"/>
              <a:t>CusDev — </a:t>
            </a:r>
            <a:r>
              <a:rPr lang="ru-RU" sz="2200" dirty="0"/>
              <a:t>рассказывайте в вашей компании </a:t>
            </a:r>
            <a:r>
              <a:rPr lang="en-US" sz="2200" dirty="0"/>
              <a:t>/ </a:t>
            </a:r>
            <a:r>
              <a:rPr lang="ru-RU" sz="2200" dirty="0"/>
              <a:t>команде про результаты </a:t>
            </a:r>
            <a:r>
              <a:rPr lang="en-US" sz="2200" dirty="0"/>
              <a:t>cusdev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Каждое микро-решение они будут принимать чуть лучше: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 каких контекстах пользователи этим пользуются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Какие ограничения у них есть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Упростит интерфейс / </a:t>
            </a:r>
            <a:r>
              <a:rPr lang="en-US" sz="1800" dirty="0"/>
              <a:t>use another lib</a:t>
            </a:r>
            <a:endParaRPr lang="ru-RU" sz="18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Хорошая инвестиция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68F74C-5FE9-C615-A4B5-47D79C594021}"/>
              </a:ext>
            </a:extLst>
          </p:cNvPr>
          <p:cNvSpPr/>
          <p:nvPr/>
        </p:nvSpPr>
        <p:spPr>
          <a:xfrm>
            <a:off x="7148384" y="0"/>
            <a:ext cx="5043616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6" y="476336"/>
            <a:ext cx="5043616" cy="111768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Почему не проводят</a:t>
            </a:r>
            <a:br>
              <a:rPr lang="ru-RU" dirty="0"/>
            </a:br>
            <a:r>
              <a:rPr lang="en-US" dirty="0"/>
              <a:t>CustDev?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6" y="1828799"/>
            <a:ext cx="5980670" cy="4701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Не умеют </a:t>
            </a:r>
            <a:r>
              <a:rPr lang="en-US" sz="2400" dirty="0"/>
              <a:t>/ </a:t>
            </a:r>
            <a:r>
              <a:rPr lang="ru-RU" sz="2400" dirty="0"/>
              <a:t>не привыкли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 смотреть в глаза пользователям ))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Бояться осознать, что это никому не нужно ((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«Сами лучше знают как нужно»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Многие думают, что они Стивы Джобсы или Илоны Маски 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Бояться, что украдут идею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«идея ничего не стоит», «идея стоит -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M»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Кажется: «Дорого» </a:t>
            </a:r>
            <a:r>
              <a:rPr lang="en-US" sz="2400" dirty="0"/>
              <a:t>/ </a:t>
            </a:r>
            <a:r>
              <a:rPr lang="ru-RU" sz="2400" dirty="0"/>
              <a:t>«Сложно»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миф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A9EFF8-CD5B-000A-4057-5E141512135C}"/>
              </a:ext>
            </a:extLst>
          </p:cNvPr>
          <p:cNvSpPr txBox="1">
            <a:spLocks/>
          </p:cNvSpPr>
          <p:nvPr/>
        </p:nvSpPr>
        <p:spPr>
          <a:xfrm>
            <a:off x="7279875" y="473268"/>
            <a:ext cx="4376664" cy="1055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/>
              <a:t>Идеальный</a:t>
            </a:r>
            <a:br>
              <a:rPr lang="en-US" sz="4000" dirty="0"/>
            </a:br>
            <a:r>
              <a:rPr lang="en-US" sz="4000" dirty="0"/>
              <a:t>CustDev</a:t>
            </a:r>
            <a:endParaRPr lang="ru-RU" sz="40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DD35759-B463-7040-DFDE-EB9EC9D514FC}"/>
              </a:ext>
            </a:extLst>
          </p:cNvPr>
          <p:cNvSpPr txBox="1">
            <a:spLocks/>
          </p:cNvSpPr>
          <p:nvPr/>
        </p:nvSpPr>
        <p:spPr>
          <a:xfrm>
            <a:off x="7290486" y="2033394"/>
            <a:ext cx="45102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/>
              <a:t>Дешёвый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все из команды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постоянно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Привлекать профессиональные агентства задорого совсем не обязательно </a:t>
            </a:r>
            <a:r>
              <a:rPr lang="en-US" sz="2400" dirty="0"/>
              <a:t> 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CustDev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ChatFuel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крупнейшая платформа создания ботов для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Facebook Messenger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400" dirty="0"/>
              <a:t>Есть чат с лояльными </a:t>
            </a:r>
            <a:r>
              <a:rPr lang="en-US" sz="2400" dirty="0"/>
              <a:t>/ </a:t>
            </a:r>
            <a:r>
              <a:rPr lang="ru-RU" sz="2400" dirty="0"/>
              <a:t>активными пользователями</a:t>
            </a:r>
            <a:endParaRPr lang="en-US" sz="2400" dirty="0"/>
          </a:p>
          <a:p>
            <a:r>
              <a:rPr lang="ru-RU" sz="2400" b="1" dirty="0"/>
              <a:t>Перед спринтом</a:t>
            </a:r>
            <a:r>
              <a:rPr lang="ru-RU" sz="2400" dirty="0"/>
              <a:t> разговариваем с несколькими пользователями</a:t>
            </a:r>
          </a:p>
          <a:p>
            <a:pPr lvl="1"/>
            <a:r>
              <a:rPr lang="ru-RU" sz="2200" dirty="0"/>
              <a:t>«</a:t>
            </a:r>
            <a:r>
              <a:rPr lang="ru-RU" sz="2200" b="1" dirty="0"/>
              <a:t>Нужно ли делать</a:t>
            </a:r>
            <a:r>
              <a:rPr lang="ru-RU" sz="2200" dirty="0"/>
              <a:t> эту фичу?»</a:t>
            </a:r>
          </a:p>
          <a:p>
            <a:pPr lvl="1"/>
            <a:r>
              <a:rPr lang="ru-RU" sz="2200" dirty="0"/>
              <a:t>«</a:t>
            </a:r>
            <a:r>
              <a:rPr lang="ru-RU" sz="2200" b="1" dirty="0"/>
              <a:t>Какой</a:t>
            </a:r>
            <a:r>
              <a:rPr lang="ru-RU" sz="2200" dirty="0"/>
              <a:t> должна быть фича?»</a:t>
            </a:r>
          </a:p>
          <a:p>
            <a:pPr lvl="1"/>
            <a:r>
              <a:rPr lang="ru-RU" sz="2200" dirty="0"/>
              <a:t>«Какие боли </a:t>
            </a:r>
            <a:r>
              <a:rPr lang="en-US" sz="2200" dirty="0"/>
              <a:t>/ </a:t>
            </a:r>
            <a:r>
              <a:rPr lang="ru-RU" sz="2200" b="1" dirty="0"/>
              <a:t>проблемы</a:t>
            </a:r>
            <a:r>
              <a:rPr lang="ru-RU" sz="2200" dirty="0"/>
              <a:t> должно решать?»</a:t>
            </a:r>
          </a:p>
          <a:p>
            <a:pPr lvl="1"/>
            <a:r>
              <a:rPr lang="ru-RU" sz="2200" dirty="0"/>
              <a:t>«Есть ли фича у </a:t>
            </a:r>
            <a:r>
              <a:rPr lang="ru-RU" sz="2200" b="1" dirty="0"/>
              <a:t>конкурентов</a:t>
            </a:r>
            <a:r>
              <a:rPr lang="ru-RU" sz="2200" dirty="0"/>
              <a:t>? Что вам там </a:t>
            </a:r>
            <a:r>
              <a:rPr lang="ru-RU" sz="2200" b="1" dirty="0"/>
              <a:t>нравится</a:t>
            </a:r>
            <a:r>
              <a:rPr lang="ru-RU" sz="2200" dirty="0"/>
              <a:t> </a:t>
            </a:r>
            <a:r>
              <a:rPr lang="en-US" sz="2200" dirty="0"/>
              <a:t>/ </a:t>
            </a:r>
            <a:r>
              <a:rPr lang="ru-RU" sz="2200" dirty="0"/>
              <a:t>что </a:t>
            </a:r>
            <a:r>
              <a:rPr lang="ru-RU" sz="2200" b="1" dirty="0"/>
              <a:t>не нравится</a:t>
            </a:r>
            <a:r>
              <a:rPr lang="ru-RU" sz="2200" dirty="0"/>
              <a:t>?»</a:t>
            </a:r>
          </a:p>
          <a:p>
            <a:r>
              <a:rPr lang="ru-RU" sz="2400" dirty="0"/>
              <a:t>Сделали </a:t>
            </a:r>
            <a:r>
              <a:rPr lang="en-US" sz="2400" dirty="0"/>
              <a:t>/ </a:t>
            </a:r>
            <a:r>
              <a:rPr lang="ru-RU" sz="2400" b="1" dirty="0"/>
              <a:t>выкатили</a:t>
            </a:r>
          </a:p>
          <a:p>
            <a:r>
              <a:rPr lang="ru-RU" sz="2400" b="1" dirty="0"/>
              <a:t>Показали</a:t>
            </a:r>
            <a:r>
              <a:rPr lang="ru-RU" sz="2400" dirty="0"/>
              <a:t> в списке лояльных пользователей</a:t>
            </a:r>
          </a:p>
          <a:p>
            <a:pPr lvl="1"/>
            <a:r>
              <a:rPr lang="ru-RU" sz="2200" dirty="0"/>
              <a:t>«Понятно /</a:t>
            </a:r>
            <a:r>
              <a:rPr lang="en-US" sz="2200" dirty="0"/>
              <a:t> </a:t>
            </a:r>
            <a:r>
              <a:rPr lang="ru-RU" sz="2200" dirty="0"/>
              <a:t>не понятно?»</a:t>
            </a:r>
          </a:p>
          <a:p>
            <a:pPr lvl="1"/>
            <a:r>
              <a:rPr lang="ru-RU" sz="2200" dirty="0"/>
              <a:t>«Что улучшить?»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418" y="5645213"/>
            <a:ext cx="5137068" cy="10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 — </a:t>
            </a:r>
            <a:r>
              <a:rPr lang="ru-RU" dirty="0"/>
              <a:t>это про качественные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856"/>
            <a:ext cx="10515600" cy="49838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Цель — достать инсайты, чтобы потом улучшить продукт</a:t>
            </a:r>
            <a:r>
              <a:rPr lang="en-US" sz="2400" dirty="0"/>
              <a:t>, </a:t>
            </a:r>
            <a:r>
              <a:rPr lang="ru-RU" sz="2400" dirty="0"/>
              <a:t>сгенерировать продуктовые гипотезы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Делать ли фичу?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ли повысить цену?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Интерфейс </a:t>
            </a:r>
            <a:r>
              <a:rPr lang="en-US" sz="2000" dirty="0"/>
              <a:t>A</a:t>
            </a:r>
            <a:r>
              <a:rPr lang="ru-RU" sz="2000" dirty="0"/>
              <a:t> или </a:t>
            </a:r>
            <a:r>
              <a:rPr lang="en-US" sz="2000" dirty="0"/>
              <a:t>B</a:t>
            </a:r>
            <a:r>
              <a:rPr lang="ru-RU" sz="2000" dirty="0"/>
              <a:t>?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Зайдёт ли продукт?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Будет ли он интересен для определённой целевой аудитории?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sz="2400" dirty="0"/>
              <a:t>Виды исследований: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b="1" dirty="0">
                <a:solidFill>
                  <a:schemeClr val="accent5"/>
                </a:solidFill>
              </a:rPr>
              <a:t>Качественные</a:t>
            </a:r>
            <a:r>
              <a:rPr lang="ru-RU" sz="2400" dirty="0"/>
              <a:t> (Выявить паттерны, 5-10 человек)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Выявляем то, что повторяется, что важно для людей, что вызывает наибольшие эмоции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b="1" dirty="0">
                <a:solidFill>
                  <a:schemeClr val="accent6"/>
                </a:solidFill>
              </a:rPr>
              <a:t>Количественные</a:t>
            </a:r>
            <a:r>
              <a:rPr lang="ru-RU" sz="2400" dirty="0"/>
              <a:t> (оценить в цифрах)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2000" dirty="0"/>
              <a:t>A/B-</a:t>
            </a:r>
            <a:r>
              <a:rPr lang="ru-RU" sz="2000" dirty="0"/>
              <a:t>тестирование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Различная продуктовая статистика</a:t>
            </a:r>
          </a:p>
          <a:p>
            <a:pPr lvl="1"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976745"/>
          </a:xfrm>
        </p:spPr>
        <p:txBody>
          <a:bodyPr>
            <a:noAutofit/>
          </a:bodyPr>
          <a:lstStyle/>
          <a:p>
            <a:r>
              <a:rPr lang="en-US" sz="3600" dirty="0"/>
              <a:t>CustDev</a:t>
            </a:r>
            <a:r>
              <a:rPr lang="ru-RU" sz="3600" dirty="0"/>
              <a:t>: Виды /</a:t>
            </a:r>
            <a:r>
              <a:rPr lang="en-US" sz="3600" dirty="0"/>
              <a:t> </a:t>
            </a:r>
            <a:r>
              <a:rPr lang="ru-RU" sz="3600" dirty="0"/>
              <a:t>способы проведения</a:t>
            </a:r>
            <a:br>
              <a:rPr lang="ru-RU" sz="3600" dirty="0"/>
            </a:br>
            <a:r>
              <a:rPr lang="ru-RU" sz="3600" dirty="0"/>
              <a:t>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71600"/>
            <a:ext cx="10515600" cy="5320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Интервью 1на1: вживую </a:t>
            </a:r>
            <a:r>
              <a:rPr lang="en-US" sz="2000" dirty="0"/>
              <a:t>/ </a:t>
            </a:r>
            <a:r>
              <a:rPr lang="ru-RU" sz="2000" dirty="0"/>
              <a:t>по телефону </a:t>
            </a:r>
            <a:r>
              <a:rPr lang="en-US" sz="2000" dirty="0"/>
              <a:t>/ </a:t>
            </a:r>
            <a:r>
              <a:rPr lang="ru-RU" sz="2000" dirty="0"/>
              <a:t>через интернет-звонок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потребности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сценарии (как человек решает сейчас проблему или пользуется продуктом)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Опрос с помощью рассылки </a:t>
            </a:r>
            <a:r>
              <a:rPr lang="en-US" sz="2000" dirty="0"/>
              <a:t>/ </a:t>
            </a:r>
            <a:r>
              <a:rPr lang="ru-RU" sz="2000" dirty="0"/>
              <a:t>чатбота </a:t>
            </a:r>
            <a:r>
              <a:rPr lang="en-US" sz="2000" dirty="0"/>
              <a:t>/ Google Forms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Группа лояльных пользователей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Чат в мессенджере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быстро давать </a:t>
            </a:r>
            <a:r>
              <a:rPr lang="en-US" sz="1800" dirty="0"/>
              <a:t>feedback </a:t>
            </a:r>
            <a:r>
              <a:rPr lang="ru-RU" sz="1800" dirty="0"/>
              <a:t>по новому функционалу (или если что-то упало)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Коридорный опрос — упрощённый вид </a:t>
            </a:r>
            <a:r>
              <a:rPr lang="en-US" sz="2000" dirty="0"/>
              <a:t>usability-</a:t>
            </a:r>
            <a:r>
              <a:rPr lang="ru-RU" sz="2000" dirty="0"/>
              <a:t>исследования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Выйти в коридор или зайти в соседний кабинет </a:t>
            </a:r>
            <a:r>
              <a:rPr lang="en-US" sz="1800" dirty="0"/>
              <a:t>/ </a:t>
            </a:r>
            <a:r>
              <a:rPr lang="ru-RU" sz="1800" dirty="0"/>
              <a:t>комнату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«Есть 5 минут? Мы улучшаем наш сервис, нам очень важно ваше мнение»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Показываешь макет </a:t>
            </a:r>
            <a:r>
              <a:rPr lang="en-US" sz="1800" dirty="0"/>
              <a:t>/ </a:t>
            </a:r>
            <a:r>
              <a:rPr lang="ru-RU" sz="1800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Опросили 5 человек — поняли понятно </a:t>
            </a:r>
            <a:r>
              <a:rPr lang="en-US" sz="1800" dirty="0"/>
              <a:t>/ </a:t>
            </a:r>
            <a:r>
              <a:rPr lang="ru-RU" sz="1800" dirty="0"/>
              <a:t>не понятно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Юзабилити-исследование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UX</a:t>
            </a:r>
            <a:endParaRPr lang="ru-RU" sz="18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424493"/>
            <a:ext cx="10280402" cy="837510"/>
          </a:xfrm>
        </p:spPr>
        <p:txBody>
          <a:bodyPr/>
          <a:lstStyle/>
          <a:p>
            <a:r>
              <a:rPr lang="en-US" dirty="0"/>
              <a:t>LeanStartup + CustDev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98" y="1535186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315444" y="1373689"/>
            <a:ext cx="51948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Приносим </a:t>
            </a:r>
            <a:r>
              <a:rPr lang="en-US" sz="2000" dirty="0"/>
              <a:t>MVP, </a:t>
            </a:r>
            <a:r>
              <a:rPr lang="ru-RU" sz="2000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000" dirty="0"/>
              <a:t>«Оно </a:t>
            </a:r>
            <a:r>
              <a:rPr lang="en-US" sz="2000" dirty="0"/>
              <a:t>/ </a:t>
            </a:r>
            <a:r>
              <a:rPr lang="ru-RU" sz="2000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 (</a:t>
            </a:r>
            <a:r>
              <a:rPr lang="ru-RU" sz="2000" dirty="0"/>
              <a:t>получаем данные по использованию продукта</a:t>
            </a:r>
            <a:r>
              <a:rPr lang="en-US" sz="2000" dirty="0"/>
              <a:t>)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Все врут: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«Да, отличная идея!»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«Да, я конечно буду пользоваться вашим продуктом!»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Люди склонны платить вам социальной валютой за ваше внимание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50000"/>
                  </a:schemeClr>
                </a:solidFill>
              </a:rPr>
              <a:t>Особенно если это друзья, знакомые и родственники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Невозможно достать из пользователей правдивую информацию об их будущем поведении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Можно достать факты: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</a:t>
            </a:r>
            <a:r>
              <a:rPr lang="ru-RU" sz="2000" b="1" dirty="0"/>
              <a:t>проблемы</a:t>
            </a:r>
            <a:r>
              <a:rPr lang="ru-RU" sz="2000" dirty="0"/>
              <a:t> у людей? Есть ли </a:t>
            </a:r>
            <a:r>
              <a:rPr lang="ru-RU" sz="2000" b="1" dirty="0"/>
              <a:t>данная</a:t>
            </a:r>
            <a:r>
              <a:rPr lang="ru-RU" sz="2000" dirty="0"/>
              <a:t> </a:t>
            </a:r>
            <a:r>
              <a:rPr lang="ru-RU" sz="2000" b="1" dirty="0"/>
              <a:t>проблема</a:t>
            </a:r>
            <a:r>
              <a:rPr lang="ru-RU" sz="2000" dirty="0"/>
              <a:t>? (под которую делаете продукт)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Контекст</a:t>
            </a:r>
            <a:r>
              <a:rPr lang="ru-RU" sz="2000" dirty="0"/>
              <a:t> (в каких местах, в каких контекстах и при каких обстоятельствах потребность возникает? </a:t>
            </a:r>
            <a:r>
              <a:rPr lang="ru-RU" sz="2000" b="1" dirty="0"/>
              <a:t>Детали сценария</a:t>
            </a:r>
            <a:r>
              <a:rPr lang="ru-RU" sz="20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Касса для пробивания чеков — огромная </a:t>
            </a:r>
            <a:r>
              <a:rPr lang="ru-RU" sz="1800" b="1" dirty="0"/>
              <a:t>очередь за кофе</a:t>
            </a:r>
            <a:r>
              <a:rPr lang="ru-RU" sz="1800" dirty="0"/>
              <a:t> и при этом 30 кликов для выбивания одного чека!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Приложение для поваров, которые получают заказ на кухне — у поваров </a:t>
            </a:r>
            <a:r>
              <a:rPr lang="ru-RU" sz="1800" b="1" dirty="0"/>
              <a:t>грязные руки</a:t>
            </a:r>
            <a:r>
              <a:rPr lang="ru-RU" sz="1800" dirty="0"/>
              <a:t> (и в перчатках) и они не могут полноценно воспользоваться сенсорным экраном!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именно они </a:t>
            </a:r>
            <a:r>
              <a:rPr lang="ru-RU" sz="2000" b="1" dirty="0"/>
              <a:t>решают</a:t>
            </a:r>
            <a:r>
              <a:rPr lang="ru-RU" sz="2000" dirty="0"/>
              <a:t> проблему сейчас?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Насколько им </a:t>
            </a:r>
            <a:r>
              <a:rPr lang="ru-RU" sz="2000" b="1" dirty="0"/>
              <a:t>нравятся</a:t>
            </a:r>
            <a:r>
              <a:rPr lang="ru-RU" sz="2000" dirty="0"/>
              <a:t> те </a:t>
            </a:r>
            <a:r>
              <a:rPr lang="ru-RU" sz="2000" b="1" dirty="0"/>
              <a:t>решения</a:t>
            </a:r>
            <a:r>
              <a:rPr lang="ru-RU" sz="2000" dirty="0"/>
              <a:t>, которыми они пользуются? </a:t>
            </a:r>
            <a:r>
              <a:rPr lang="ru-RU" sz="2000" dirty="0">
                <a:solidFill>
                  <a:srgbClr val="00B050"/>
                </a:solidFill>
              </a:rPr>
              <a:t>+</a:t>
            </a:r>
            <a:r>
              <a:rPr lang="ru-RU" sz="2000" dirty="0"/>
              <a:t>/</a:t>
            </a:r>
            <a:r>
              <a:rPr lang="ru-RU" sz="2000" dirty="0">
                <a:solidFill>
                  <a:srgbClr val="C00000"/>
                </a:solidFill>
              </a:rPr>
              <a:t>-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ты это делал в </a:t>
            </a:r>
            <a:r>
              <a:rPr lang="ru-RU" sz="2000" b="1" dirty="0"/>
              <a:t>последний раз</a:t>
            </a:r>
            <a:r>
              <a:rPr lang="ru-RU" sz="20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Кто был рядом?</a:t>
            </a:r>
            <a:r>
              <a:rPr lang="en-US" sz="1800" dirty="0"/>
              <a:t> / </a:t>
            </a:r>
            <a:r>
              <a:rPr lang="ru-RU" sz="1800" dirty="0"/>
              <a:t>Что тебе мешало?</a:t>
            </a:r>
            <a:r>
              <a:rPr lang="en-US" sz="1800" dirty="0"/>
              <a:t> / </a:t>
            </a:r>
            <a:r>
              <a:rPr lang="ru-RU" sz="1800" dirty="0"/>
              <a:t>Какая последовательность действий была?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9D416740-B91E-D7C6-CD34-D4DCADA097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7200" y="0"/>
            <a:ext cx="1574800" cy="24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1674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Нужно получить </a:t>
            </a:r>
            <a:r>
              <a:rPr lang="en-US" sz="2400" dirty="0"/>
              <a:t>commitment</a:t>
            </a:r>
            <a:r>
              <a:rPr lang="ru-RU" sz="2400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«Ты готов внести предоплату? Будешь одним из первых пользователей».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заплатить прямо сейчас? Завтра окажем услугу»</a:t>
            </a:r>
          </a:p>
          <a:p>
            <a:pPr lvl="1">
              <a:lnSpc>
                <a:spcPct val="10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Клининговая компания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быть альфа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бета тестером? Зарегистрируйся тут, оставь свои данные»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B2B: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встретить нас с руководством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/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нужными людьми из компании для обсуждения деталей?»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2C4DA8"/>
                </a:solidFill>
              </a:rPr>
              <a:t>Если человек не готов ничего сделать вместе с вами для решения своей проблемы — может быть не особо болит? 🙁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E332-E16A-4A6F-7CA8-C1646543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C1038-1757-6AD3-C551-1FF4C3C6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5047594" cy="854074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6555C4-8DC0-2E44-8552-90B18094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45" y="1450386"/>
            <a:ext cx="5183349" cy="228696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29C2DF-F319-8BAC-AF42-99B258C972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4101620"/>
            <a:ext cx="4868917" cy="224017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30A94A8-C54B-6013-BF67-A06B3BFFFCB5}"/>
              </a:ext>
            </a:extLst>
          </p:cNvPr>
          <p:cNvSpPr txBox="1">
            <a:spLocks/>
          </p:cNvSpPr>
          <p:nvPr/>
        </p:nvSpPr>
        <p:spPr>
          <a:xfrm>
            <a:off x="6539346" y="270533"/>
            <a:ext cx="5047594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DECC23A-20F6-03AA-1284-0730C4434A09}"/>
              </a:ext>
            </a:extLst>
          </p:cNvPr>
          <p:cNvSpPr txBox="1">
            <a:spLocks/>
          </p:cNvSpPr>
          <p:nvPr/>
        </p:nvSpPr>
        <p:spPr>
          <a:xfrm>
            <a:off x="6539346" y="1270276"/>
            <a:ext cx="52578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A8BFF39-62BF-5280-D3DD-4222DD8B4C25}"/>
              </a:ext>
            </a:extLst>
          </p:cNvPr>
          <p:cNvCxnSpPr/>
          <p:nvPr/>
        </p:nvCxnSpPr>
        <p:spPr>
          <a:xfrm>
            <a:off x="6206836" y="484909"/>
            <a:ext cx="0" cy="61025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8C7EB3-0332-476E-CA3B-8515D85826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921" y="1437097"/>
            <a:ext cx="5136235" cy="5102247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69CDEE-0462-D456-BCAD-23CC43DE1788}"/>
              </a:ext>
            </a:extLst>
          </p:cNvPr>
          <p:cNvSpPr txBox="1">
            <a:spLocks/>
          </p:cNvSpPr>
          <p:nvPr/>
        </p:nvSpPr>
        <p:spPr>
          <a:xfrm>
            <a:off x="6385513" y="301312"/>
            <a:ext cx="5201428" cy="927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Product Manager vs</a:t>
            </a:r>
            <a:br>
              <a:rPr lang="ru-RU" dirty="0"/>
            </a:br>
            <a:r>
              <a:rPr lang="en-US" dirty="0"/>
              <a:t>Project Manager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435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5851"/>
            <a:ext cx="11359184" cy="1186959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найти пользователей?</a:t>
            </a:r>
            <a:br>
              <a:rPr lang="en-US" dirty="0"/>
            </a:b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606377"/>
            <a:ext cx="11221279" cy="5085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Найти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Гипотезы по ЦА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Фильтр на ЦА и существование потребности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Вопрос-фильтр: </a:t>
            </a:r>
            <a:r>
              <a:rPr lang="en-US" sz="1800" dirty="0"/>
              <a:t>— </a:t>
            </a:r>
            <a:r>
              <a:rPr lang="ru-RU" sz="1800" dirty="0"/>
              <a:t>«Есть ли у тебя такая-то потребность?»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Если нет: </a:t>
            </a:r>
            <a:r>
              <a:rPr lang="en-US" sz="1800" dirty="0"/>
              <a:t>— </a:t>
            </a:r>
            <a:r>
              <a:rPr lang="ru-RU" sz="1800" dirty="0"/>
              <a:t>«Извини, я делаю продукт, под который у тебя нет потребности»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Продуктовые гипотезы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Продуктовая гипотеза: «должен продукт быть такой или такой»?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Вопросы по каждой из продуктовых гипотез: </a:t>
            </a:r>
            <a:r>
              <a:rPr lang="ru-RU" sz="2000" b="1" dirty="0"/>
              <a:t>максимально открытые вопросы, не закрытые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5 </a:t>
            </a:r>
            <a:r>
              <a:rPr lang="ru-RU" sz="2000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CustDev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r>
              <a:rPr lang="en-US" dirty="0"/>
              <a:t> (1)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  <a:r>
              <a:rPr lang="ru-RU" dirty="0"/>
              <a:t> — вопрос-фильтр попадания в ЦА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</a:t>
            </a:r>
            <a:br>
              <a:rPr lang="ru-RU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 / </a:t>
            </a:r>
            <a:r>
              <a:rPr lang="ru-RU" dirty="0"/>
              <a:t>плохие вопросы</a:t>
            </a:r>
            <a:r>
              <a:rPr lang="en-US" dirty="0"/>
              <a:t> (2)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44" y="1210315"/>
            <a:ext cx="10796156" cy="54086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/>
              <a:t>Можно задавать такой вопрос эксперту, но не конечному пользователю.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Это хороший</a:t>
            </a:r>
            <a:r>
              <a:rPr lang="en-US" sz="2200" dirty="0"/>
              <a:t> </a:t>
            </a:r>
            <a:r>
              <a:rPr lang="ru-RU" sz="2200" dirty="0"/>
              <a:t>вопрос и конечному пользователю,</a:t>
            </a:r>
            <a:br>
              <a:rPr lang="ru-RU" sz="2200" dirty="0"/>
            </a:br>
            <a:r>
              <a:rPr lang="ru-RU" sz="2200" dirty="0"/>
              <a:t>если задать </a:t>
            </a:r>
            <a:r>
              <a:rPr lang="en-US" sz="2200" dirty="0"/>
              <a:t>“</a:t>
            </a:r>
            <a:r>
              <a:rPr lang="ru-RU" sz="2200" dirty="0"/>
              <a:t>5 вопросов «</a:t>
            </a:r>
            <a:r>
              <a:rPr lang="ru-RU" sz="2200" b="1" dirty="0"/>
              <a:t>Почему</a:t>
            </a:r>
            <a:r>
              <a:rPr lang="en-US" sz="2200" b="1" dirty="0"/>
              <a:t>?</a:t>
            </a:r>
            <a:r>
              <a:rPr lang="ru-RU" sz="2200" dirty="0"/>
              <a:t>»</a:t>
            </a:r>
            <a:r>
              <a:rPr lang="en-US" sz="2200" dirty="0"/>
              <a:t>”</a:t>
            </a:r>
            <a:endParaRPr lang="ru-RU" sz="2200" dirty="0"/>
          </a:p>
          <a:p>
            <a:pPr lvl="2">
              <a:lnSpc>
                <a:spcPct val="100000"/>
              </a:lnSpc>
            </a:pPr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Открытый, про факты, можно вспомнить конкретный (последний) опыт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Пользователь просит срочно сделать фичу:</a:t>
            </a:r>
            <a:br>
              <a:rPr lang="ru-RU" sz="2400" dirty="0"/>
            </a:b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r>
              <a:rPr lang="en-US" dirty="0"/>
              <a:t> (3)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74"/>
            <a:ext cx="10515600" cy="40329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Как последний раз вы организовывали уборку дома /</a:t>
            </a:r>
            <a:r>
              <a:rPr lang="en-US" sz="2000" dirty="0"/>
              <a:t> </a:t>
            </a:r>
            <a:r>
              <a:rPr lang="ru-RU" sz="2000" dirty="0"/>
              <a:t>переезд / покупали авиабилеты </a:t>
            </a:r>
            <a:r>
              <a:rPr lang="en-US" sz="2000" dirty="0"/>
              <a:t>/ </a:t>
            </a:r>
            <a:r>
              <a:rPr lang="ru-RU" sz="2000" dirty="0"/>
              <a:t>узнавали расписание ВУЗа /</a:t>
            </a:r>
            <a:r>
              <a:rPr lang="en-US" sz="2000" dirty="0"/>
              <a:t> </a:t>
            </a:r>
            <a:r>
              <a:rPr lang="ru-RU" sz="2000" dirty="0"/>
              <a:t>добирались до работы </a:t>
            </a:r>
            <a:r>
              <a:rPr lang="en-US" sz="2000" dirty="0"/>
              <a:t>/ </a:t>
            </a:r>
            <a:r>
              <a:rPr lang="ru-RU" sz="2000" dirty="0"/>
              <a:t>проводили обрезку деревьев в саду и т.п. и какие было сложности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Узнать о конкурентах, что им в них нравится или нет</a:t>
            </a:r>
          </a:p>
          <a:p>
            <a:pPr lvl="1">
              <a:lnSpc>
                <a:spcPct val="100000"/>
              </a:lnSpc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...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«</a:t>
            </a:r>
            <a:r>
              <a:rPr lang="ru-RU" sz="2400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sz="2400" dirty="0" err="1">
                <a:solidFill>
                  <a:srgbClr val="C00000"/>
                </a:solidFill>
              </a:rPr>
              <a:t>X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ru-RU" sz="2400" dirty="0">
                <a:solidFill>
                  <a:srgbClr val="C00000"/>
                </a:solidFill>
              </a:rPr>
              <a:t>который делает </a:t>
            </a:r>
            <a:r>
              <a:rPr lang="ru-RU" sz="2400" dirty="0" err="1">
                <a:solidFill>
                  <a:srgbClr val="C00000"/>
                </a:solidFill>
              </a:rPr>
              <a:t>Y</a:t>
            </a:r>
            <a:r>
              <a:rPr lang="en-US" sz="2400" dirty="0">
                <a:solidFill>
                  <a:srgbClr val="C00000"/>
                </a:solidFill>
              </a:rPr>
              <a:t>»?</a:t>
            </a:r>
            <a:endParaRPr lang="ru-RU" sz="24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000" dirty="0"/>
              <a:t>Заплати сейчас!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1026" name="Picture 2" descr="Problem Interview in Customer Development | Rocketech — Blog — Rocketech">
            <a:extLst>
              <a:ext uri="{FF2B5EF4-FFF2-40B4-BE49-F238E27FC236}">
                <a16:creationId xmlns:a16="http://schemas.microsoft.com/office/drawing/2014/main" id="{AE8DC26E-70AA-6859-A6CF-CD610B791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47809" y="4793775"/>
            <a:ext cx="3744191" cy="2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Влюбленный – Бесплатные иконки: люди">
            <a:extLst>
              <a:ext uri="{FF2B5EF4-FFF2-40B4-BE49-F238E27FC236}">
                <a16:creationId xmlns:a16="http://schemas.microsoft.com/office/drawing/2014/main" id="{97329D6B-D634-A0E5-197F-FE29DC7C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0823" y="2112157"/>
            <a:ext cx="2192977" cy="2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2626"/>
            <a:ext cx="10838935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615"/>
            <a:ext cx="10515600" cy="51108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Тем более, если люди разного пола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Тем более, если друг другу нравятся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Признаки: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пользователь сразу начинает хвалить ваш сервис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«О, вы из Яндекса, как круто! Я люблю сервисы Яндекса!»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Обобщения. Мы склонны обобщать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обычно», «Я всегда», «Я никогда», «Я буду», «Я бы», «Я могу…» — обобщения, а не факты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 путешествую с комфортом» — «Когда ты в последний раз летал бизнес-классом?»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5368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007"/>
            <a:ext cx="10515600" cy="41123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Мы иногда </a:t>
            </a:r>
            <a:r>
              <a:rPr lang="ru-RU" sz="2400" b="1" dirty="0"/>
              <a:t>склонны не узнать факты, а «продать»</a:t>
            </a:r>
            <a:r>
              <a:rPr lang="ru-RU" sz="2400" dirty="0"/>
              <a:t>, «замотивировать»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Мы делаем самый крутой в мире мессенджер /</a:t>
            </a:r>
            <a:r>
              <a:rPr lang="en-US" sz="2000" dirty="0"/>
              <a:t> </a:t>
            </a:r>
            <a:r>
              <a:rPr lang="ru-RU" sz="2000" dirty="0"/>
              <a:t>такси /</a:t>
            </a:r>
            <a:r>
              <a:rPr lang="en-US" sz="2000" dirty="0"/>
              <a:t> </a:t>
            </a:r>
            <a:r>
              <a:rPr lang="ru-RU" sz="2000" dirty="0"/>
              <a:t>велосипед!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уже слишком многое вложено (сил, времени, денег),</a:t>
            </a:r>
            <a:br>
              <a:rPr lang="ru-RU" sz="2400" dirty="0"/>
            </a:br>
            <a:r>
              <a:rPr lang="ru-RU" sz="2400" b="1" dirty="0"/>
              <a:t>мы боимся узнать правду, что продукт на самом деле никому не нужен,</a:t>
            </a:r>
            <a:r>
              <a:rPr lang="ru-RU" sz="2400" dirty="0"/>
              <a:t> поэтому сами склоняем людей, чтобы они сказали «Да»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Интервьюируемый: «У тебя классный проект, всё будет хорошо, не переживай»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Когда страшно, проще закрыть глаза и не замечать плохого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Не «продавайте»</a:t>
            </a:r>
            <a:r>
              <a:rPr lang="ru-RU" sz="2400" dirty="0"/>
              <a:t> (не питчите),</a:t>
            </a:r>
            <a:br>
              <a:rPr lang="ru-RU" sz="2400" dirty="0"/>
            </a:br>
            <a:r>
              <a:rPr lang="ru-RU" sz="2400" dirty="0"/>
              <a:t>по крайней мере, </a:t>
            </a:r>
            <a:r>
              <a:rPr lang="ru-RU" sz="2400" b="1" dirty="0"/>
              <a:t>вначале интервью</a:t>
            </a:r>
          </a:p>
        </p:txBody>
      </p:sp>
      <p:pic>
        <p:nvPicPr>
          <p:cNvPr id="2050" name="Picture 2" descr="не продавай продавай, Комикс Гомер (ангел и демон)">
            <a:extLst>
              <a:ext uri="{FF2B5EF4-FFF2-40B4-BE49-F238E27FC236}">
                <a16:creationId xmlns:a16="http://schemas.microsoft.com/office/drawing/2014/main" id="{724378A2-E954-6D1B-5B33-31D807821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6483" y="4378731"/>
            <a:ext cx="3665517" cy="24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726"/>
            <a:ext cx="10515600" cy="544986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Чтобы не «продавать» раньше времени, разделите интервью</a:t>
            </a:r>
            <a:br>
              <a:rPr lang="en-US" sz="2400" dirty="0"/>
            </a:br>
            <a:r>
              <a:rPr lang="ru-RU" sz="2400" dirty="0"/>
              <a:t>(скажем, всего 30 минут), на 3 части: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Выявляем потребности, как он их решает, факты и т.п.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«</a:t>
            </a:r>
            <a:r>
              <a:rPr lang="ru-RU" sz="2400" dirty="0"/>
              <a:t>Продаёте</a:t>
            </a:r>
            <a:r>
              <a:rPr lang="en-US" sz="2400" dirty="0"/>
              <a:t>»</a:t>
            </a:r>
            <a:r>
              <a:rPr lang="ru-RU" sz="2400" dirty="0"/>
              <a:t> /</a:t>
            </a:r>
            <a:r>
              <a:rPr lang="en-US" sz="2400" dirty="0"/>
              <a:t> </a:t>
            </a:r>
            <a:r>
              <a:rPr lang="ru-RU" sz="2400" dirty="0"/>
              <a:t>питчите, мотивируете, чтобы он: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Прямо сейчас начал этим пользоваться: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Заплатил деньги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Лайкнул / репостнул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Оставил </a:t>
            </a:r>
            <a:r>
              <a:rPr lang="en-US" sz="2000" dirty="0"/>
              <a:t>email / </a:t>
            </a:r>
            <a:r>
              <a:rPr lang="ru-RU" sz="2000" dirty="0"/>
              <a:t>контакты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Любое действие, которое подтверждает его заинтересованность</a:t>
            </a:r>
            <a:endParaRPr lang="en-US" sz="2000" dirty="0"/>
          </a:p>
          <a:p>
            <a:pPr marL="457200" lvl="1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dirty="0"/>
              <a:t>Если никто ничего не готов сделать — может быть это никому не нужно?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b="1" dirty="0"/>
              <a:t>Говорите меньше, слушайте больше.</a:t>
            </a:r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820738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41"/>
            <a:ext cx="10515600" cy="5608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Задавать </a:t>
            </a:r>
            <a:r>
              <a:rPr lang="ru-RU" sz="2400" b="1" dirty="0"/>
              <a:t>открытые</a:t>
            </a:r>
            <a:r>
              <a:rPr lang="ru-RU" sz="2400" dirty="0"/>
              <a:t> вопросы, а </a:t>
            </a:r>
            <a:r>
              <a:rPr lang="ru-RU" sz="2400" b="1" dirty="0"/>
              <a:t>не закрытые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Так можно получить гораздо больше информации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Закрытые вопросы сужают канву мыслей и обратной связи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«5 почему»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Поддерживать разговор неформально (в кафе, в очереди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Не направляйте вопросами в конкретную сторону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Вопросы </a:t>
            </a:r>
            <a:r>
              <a:rPr lang="ru-RU" sz="2000" b="1" dirty="0"/>
              <a:t>не должны направлять</a:t>
            </a:r>
            <a:r>
              <a:rPr lang="ru-RU" sz="2000" dirty="0"/>
              <a:t> человека в конкретную сторону, создавать </a:t>
            </a:r>
            <a:r>
              <a:rPr lang="en-US" sz="2000" b="1" dirty="0"/>
              <a:t>bias</a:t>
            </a:r>
            <a:r>
              <a:rPr lang="en-US" sz="2000" dirty="0"/>
              <a:t> (</a:t>
            </a:r>
            <a:r>
              <a:rPr lang="ru-RU" sz="2000" dirty="0"/>
              <a:t>«смещение», «предвзятость»</a:t>
            </a:r>
            <a:r>
              <a:rPr lang="en-US" sz="2000" dirty="0"/>
              <a:t>)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sz="2000" dirty="0"/>
              <a:t> </a:t>
            </a:r>
            <a:r>
              <a:rPr lang="en-US" sz="2000" dirty="0"/>
              <a:t>→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sz="2000" dirty="0"/>
              <a:t> </a:t>
            </a:r>
            <a:r>
              <a:rPr lang="en-US" sz="2000" dirty="0"/>
              <a:t>→ </a:t>
            </a:r>
            <a:r>
              <a:rPr lang="en-US" sz="2000" dirty="0">
                <a:solidFill>
                  <a:schemeClr val="accent6"/>
                </a:solidFill>
              </a:rPr>
              <a:t>«</a:t>
            </a:r>
            <a:r>
              <a:rPr lang="ru-RU" sz="2000" dirty="0">
                <a:solidFill>
                  <a:schemeClr val="accent6"/>
                </a:solidFill>
              </a:rPr>
              <a:t>Всё ли тебе понятно?</a:t>
            </a:r>
            <a:r>
              <a:rPr lang="en-US" sz="2000" dirty="0">
                <a:solidFill>
                  <a:schemeClr val="accent6"/>
                </a:solidFill>
              </a:rPr>
              <a:t>»</a:t>
            </a:r>
            <a:endParaRPr lang="ru-RU" sz="20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sz="2400" dirty="0"/>
              <a:t>— главная отмычка к улучшению сценария интервью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Вообще, любые ответы людей могут помочь </a:t>
            </a:r>
            <a:r>
              <a:rPr lang="ru-RU" sz="2000" b="1" dirty="0"/>
              <a:t>расширить анкету</a:t>
            </a:r>
            <a:r>
              <a:rPr lang="ru-RU" sz="2000" dirty="0"/>
              <a:t> и помочь включить в неё </a:t>
            </a:r>
            <a:r>
              <a:rPr lang="ru-RU" sz="2000" b="1" dirty="0"/>
              <a:t>новые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5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3" y="2027712"/>
            <a:ext cx="5875020" cy="39948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Поможет сгенерировать новых лидов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«Можешь меня представить?»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«У меня супер-боль!» —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329AD-84BC-975B-91EB-B85B2A40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5"/>
            <a:ext cx="10515600" cy="909493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Виды продуктов (для кого предназначаются)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B0B5C-A4BB-9F12-78F3-8D3DCBD7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364374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B2C — Business-to-Consumer</a:t>
            </a:r>
            <a:r>
              <a:rPr lang="en" sz="2400" dirty="0"/>
              <a:t>:</a:t>
            </a:r>
            <a:br>
              <a:rPr lang="ru-RU" sz="2400" dirty="0"/>
            </a:br>
            <a:r>
              <a:rPr lang="ru-RU" sz="2400" dirty="0"/>
              <a:t>Для потребителей / частных лиц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Яндекс.Такси</a:t>
            </a:r>
            <a:r>
              <a:rPr lang="en-US" sz="2000" dirty="0"/>
              <a:t> / </a:t>
            </a:r>
            <a:r>
              <a:rPr lang="ru-RU" sz="2000" dirty="0"/>
              <a:t>Яндекс.Алиса</a:t>
            </a:r>
            <a:r>
              <a:rPr lang="en-US" sz="2000" dirty="0"/>
              <a:t> / </a:t>
            </a:r>
            <a:r>
              <a:rPr lang="ru-RU" sz="2000" dirty="0"/>
              <a:t>Печка для дровяной бани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B2B — Business-to-Business</a:t>
            </a:r>
            <a:r>
              <a:rPr lang="ru-RU" sz="2400" dirty="0"/>
              <a:t>:</a:t>
            </a:r>
            <a:br>
              <a:rPr lang="ru-RU" sz="2400" dirty="0"/>
            </a:br>
            <a:r>
              <a:rPr lang="ru-RU" sz="2400" dirty="0"/>
              <a:t>Для бизнеса (предприятий, организаций, частных лиц)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1С:Предприятие</a:t>
            </a:r>
            <a:r>
              <a:rPr lang="en-US" sz="2000" dirty="0"/>
              <a:t> / Bitrix24 / Amazon S3 Cloud / GitLab</a:t>
            </a:r>
            <a:endParaRPr lang="ru-RU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B2G — </a:t>
            </a:r>
            <a:r>
              <a:rPr lang="en" sz="2400" dirty="0"/>
              <a:t>Business-to-Government:</a:t>
            </a:r>
            <a:br>
              <a:rPr lang="ru-RU" sz="2400" dirty="0"/>
            </a:br>
            <a:r>
              <a:rPr lang="ru-RU" sz="2400" dirty="0"/>
              <a:t>Для государства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Госуслуги (</a:t>
            </a:r>
            <a:r>
              <a:rPr lang="en" sz="2000" dirty="0"/>
              <a:t>NVision Group</a:t>
            </a:r>
            <a:r>
              <a:rPr lang="ru-RU" sz="2000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Софт для поликлиник / Софт для </a:t>
            </a:r>
            <a:r>
              <a:rPr lang="ru-RU" sz="2000" dirty="0" err="1"/>
              <a:t>ЦентроБанка</a:t>
            </a:r>
            <a:endParaRPr lang="ru-RU" sz="2000" dirty="0"/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FA38EC-9F68-70C6-8745-656582D7D6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55" y="5098472"/>
            <a:ext cx="5395883" cy="17595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97E4D9-6B20-B444-5362-B5A0682710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09" y="5098472"/>
            <a:ext cx="5153891" cy="17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5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50926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Знакомые, знакомые знакомых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написать у себя в соцсетях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Разослать по текущей базе пользователей (конверсия 1-2%)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Онлайн-группы /</a:t>
            </a:r>
            <a:r>
              <a:rPr lang="en-US" sz="2400" dirty="0"/>
              <a:t> </a:t>
            </a:r>
            <a:r>
              <a:rPr lang="ru-RU" sz="2400" dirty="0"/>
              <a:t>сообщества </a:t>
            </a:r>
            <a:r>
              <a:rPr lang="en-US" sz="2400" dirty="0"/>
              <a:t>/ </a:t>
            </a:r>
            <a:r>
              <a:rPr lang="ru-RU" sz="2400" dirty="0"/>
              <a:t>форумы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Идите туда, где обитают потенциальные пользователи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Пример: продукт для частных пилотов — идите на их тусовки и «слёты»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Ходите на тематические конференции /</a:t>
            </a:r>
            <a:r>
              <a:rPr lang="en-US" sz="2400" dirty="0"/>
              <a:t> </a:t>
            </a:r>
            <a:r>
              <a:rPr lang="ru-RU" sz="2400" dirty="0"/>
              <a:t>митапы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FADAC-CE2B-A454-46A5-677219D9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B6DFDD-8DB2-CD20-B904-A65E40D15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667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Чеклист про качественные исследования</a:t>
            </a:r>
            <a:endParaRPr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2594A-3F4D-AE86-DD31-C7076D3D1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Вести таблицу вопросов, ответов,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4231522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C6DE-365B-E63A-EEFA-09040567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6C72532-4544-FAA9-CFF2-EFC8071F39E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05" y="1"/>
            <a:ext cx="9674521" cy="68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3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14A8A-6017-9694-ACD3-A86CCCED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1890DA-9A22-4594-7AE1-E8E4DA4E2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733" y="234535"/>
            <a:ext cx="6124121" cy="170131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0"/>
              </a:spcBef>
            </a:pPr>
            <a:r>
              <a:rPr lang="ru-RU" sz="5400" dirty="0"/>
              <a:t>Продуктовые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B0B4CE-99F1-CA4C-15D4-E83F7F0C4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028" y="2060028"/>
            <a:ext cx="6313533" cy="43058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Метрики продукта – это показатели, отражающие взаимодействие пользователей с продуктом. 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Продуктовые метрики — это показатели и инструменты, по которым можно судить, нравится ли продукт покупателям и имеет ли успех.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Метрики продукта являются количественными данными, которые позволяют компаниям иметь представление об общем успехе (или неудачах) своих продуктов.</a:t>
            </a:r>
            <a:r>
              <a:rPr lang="en-US" sz="2000" dirty="0"/>
              <a:t> </a:t>
            </a:r>
            <a:r>
              <a:rPr lang="ru-RU" sz="2000" dirty="0"/>
              <a:t>Компании анализируют продуктовые показатели, чтобы получить информацию, необходимую для разработки или модификации стратегии развития продукта с целью увеличения доходов и повышения удовлетворенности клиентов.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E2EFC9-730A-114C-9E17-B44F14982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219" y="2852058"/>
            <a:ext cx="5309781" cy="4005942"/>
          </a:xfrm>
          <a:prstGeom prst="rect">
            <a:avLst/>
          </a:prstGeom>
        </p:spPr>
      </p:pic>
      <p:pic>
        <p:nvPicPr>
          <p:cNvPr id="1026" name="Picture 2" descr="Продуктовые метрики: считаем ключевые показатели успеха">
            <a:extLst>
              <a:ext uri="{FF2B5EF4-FFF2-40B4-BE49-F238E27FC236}">
                <a16:creationId xmlns:a16="http://schemas.microsoft.com/office/drawing/2014/main" id="{785243CC-589A-9E79-90C1-A54CD4B76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82219" y="0"/>
            <a:ext cx="5309781" cy="27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132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23F012-5412-ECDB-8054-5461CC99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49055" cy="875096"/>
          </a:xfrm>
        </p:spPr>
        <p:txBody>
          <a:bodyPr/>
          <a:lstStyle/>
          <a:p>
            <a:r>
              <a:rPr lang="ru-RU" dirty="0"/>
              <a:t>Примеры продуктовых метрик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09CD67F-6A95-BDBB-9D49-F3B35F09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6"/>
            <a:ext cx="10515600" cy="53707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DAU</a:t>
            </a:r>
            <a:r>
              <a:rPr lang="en" dirty="0"/>
              <a:t> (Daily Active Users) —</a:t>
            </a:r>
            <a:r>
              <a:rPr lang="ru-RU" dirty="0"/>
              <a:t> количество уникальных пользователей за сутки. 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WAU</a:t>
            </a:r>
            <a:r>
              <a:rPr lang="en" dirty="0"/>
              <a:t> (Weekly Active Users) —</a:t>
            </a:r>
            <a:r>
              <a:rPr lang="ru-RU" dirty="0"/>
              <a:t> количество пользователей за неделю.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MAU</a:t>
            </a:r>
            <a:r>
              <a:rPr lang="en" dirty="0"/>
              <a:t> (Monthly Active Users) —</a:t>
            </a:r>
            <a:r>
              <a:rPr lang="ru-RU" dirty="0"/>
              <a:t> количество уникальных пользователей за месяц.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/>
              <a:t>NPS</a:t>
            </a:r>
            <a:r>
              <a:rPr lang="en-US" dirty="0"/>
              <a:t> (Net Promoter Score) — </a:t>
            </a:r>
            <a:r>
              <a:rPr lang="ru-RU" dirty="0"/>
              <a:t>Коэффициент виральности.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Activation</a:t>
            </a:r>
            <a:r>
              <a:rPr lang="en-US" b="1" i="0" dirty="0">
                <a:solidFill>
                  <a:srgbClr val="000000"/>
                </a:solidFill>
                <a:effectLst/>
              </a:rPr>
              <a:t> Rate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—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Активация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К</a:t>
            </a:r>
            <a:r>
              <a:rPr lang="ru-RU" dirty="0"/>
              <a:t>оличество пользователей,</a:t>
            </a:r>
            <a:br>
              <a:rPr lang="ru-RU" dirty="0"/>
            </a:br>
            <a:r>
              <a:rPr lang="ru-RU" dirty="0"/>
              <a:t>которые открыли приложение после скачивания и начали</a:t>
            </a:r>
            <a:br>
              <a:rPr lang="ru-RU" dirty="0"/>
            </a:br>
            <a:r>
              <a:rPr lang="ru-RU" dirty="0"/>
              <a:t>его использовать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Retention</a:t>
            </a:r>
            <a:r>
              <a:rPr lang="en-US" dirty="0">
                <a:solidFill>
                  <a:srgbClr val="000000"/>
                </a:solidFill>
              </a:rPr>
              <a:t> — </a:t>
            </a:r>
            <a:r>
              <a:rPr lang="ru-RU" dirty="0">
                <a:solidFill>
                  <a:srgbClr val="000000"/>
                </a:solidFill>
              </a:rPr>
              <a:t>Удержание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Referral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— Рекомендации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>
                <a:solidFill>
                  <a:srgbClr val="000000"/>
                </a:solidFill>
              </a:rPr>
              <a:t>LTV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" i="0" dirty="0">
                <a:solidFill>
                  <a:srgbClr val="000000"/>
                </a:solidFill>
                <a:effectLst/>
              </a:rPr>
              <a:t>Customer Lifetime Value)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— </a:t>
            </a:r>
            <a:r>
              <a:rPr lang="ru-RU" i="0" dirty="0">
                <a:solidFill>
                  <a:srgbClr val="000000"/>
                </a:solidFill>
                <a:effectLst/>
              </a:rPr>
              <a:t>Пожизненной ценности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CAC</a:t>
            </a:r>
            <a:r>
              <a:rPr lang="en" i="0" dirty="0">
                <a:solidFill>
                  <a:srgbClr val="000000"/>
                </a:solidFill>
                <a:effectLst/>
              </a:rPr>
              <a:t> (Customer Acquisition Cost)</a:t>
            </a:r>
            <a:r>
              <a:rPr lang="en" b="1" i="0" dirty="0">
                <a:solidFill>
                  <a:srgbClr val="000000"/>
                </a:solidFill>
                <a:effectLst/>
              </a:rPr>
              <a:t> </a:t>
            </a:r>
            <a:r>
              <a:rPr lang="en" dirty="0">
                <a:solidFill>
                  <a:srgbClr val="000000"/>
                </a:solidFill>
              </a:rPr>
              <a:t>—</a:t>
            </a:r>
            <a:r>
              <a:rPr lang="en" i="0" dirty="0">
                <a:solidFill>
                  <a:srgbClr val="000000"/>
                </a:solidFill>
                <a:effectLst/>
              </a:rPr>
              <a:t> </a:t>
            </a:r>
            <a:r>
              <a:rPr lang="ru-RU" i="0" dirty="0">
                <a:solidFill>
                  <a:srgbClr val="000000"/>
                </a:solidFill>
                <a:effectLst/>
              </a:rPr>
              <a:t>Стоимости привлечения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101010"/>
                </a:solidFill>
                <a:effectLst/>
                <a:latin typeface="_museo"/>
              </a:rPr>
              <a:t>CR</a:t>
            </a:r>
            <a:r>
              <a:rPr lang="en" dirty="0">
                <a:solidFill>
                  <a:srgbClr val="101010"/>
                </a:solidFill>
                <a:latin typeface="_museo"/>
              </a:rPr>
              <a:t> (</a:t>
            </a:r>
            <a:r>
              <a:rPr lang="en" i="0" dirty="0">
                <a:solidFill>
                  <a:srgbClr val="101010"/>
                </a:solidFill>
                <a:effectLst/>
                <a:latin typeface="_museo"/>
              </a:rPr>
              <a:t>Conversion Rate</a:t>
            </a:r>
            <a:r>
              <a:rPr lang="en" dirty="0">
                <a:solidFill>
                  <a:srgbClr val="101010"/>
                </a:solidFill>
                <a:latin typeface="_museo"/>
              </a:rPr>
              <a:t>)</a:t>
            </a:r>
            <a:r>
              <a:rPr lang="en" dirty="0"/>
              <a:t> — </a:t>
            </a:r>
            <a:r>
              <a:rPr lang="ru-RU" dirty="0"/>
              <a:t>коэффициент конверсии, или по-другому — количество пользователей, которые выполнили целевое действие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2800" b="1" dirty="0"/>
              <a:t>MRR</a:t>
            </a:r>
            <a:r>
              <a:rPr lang="ru-RU" sz="2800" dirty="0"/>
              <a:t> (</a:t>
            </a:r>
            <a:r>
              <a:rPr lang="en-US" sz="2800" dirty="0"/>
              <a:t>Monthly Recurring Revenue</a:t>
            </a:r>
            <a:r>
              <a:rPr lang="ru-RU" sz="2800" dirty="0"/>
              <a:t>)</a:t>
            </a:r>
            <a:r>
              <a:rPr lang="en-US" sz="2800" dirty="0"/>
              <a:t> </a:t>
            </a:r>
            <a:r>
              <a:rPr lang="ru-RU" sz="2800" dirty="0"/>
              <a:t>— регулярная месячная выручка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97D0BF-25D7-1F63-2D80-9FE31C071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3762" y="2764221"/>
            <a:ext cx="3424156" cy="17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0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318B-C49C-2DC5-733A-E2C84E9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68AFE4-6FD4-5DFF-8288-F7C3DF80C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634" y="4632067"/>
            <a:ext cx="2526877" cy="37788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  <a:latin typeface="+mn-lt"/>
              </a:rPr>
              <a:t>Хороший продукт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E56D785-D9D3-C9C3-4176-F8339C81C6D5}"/>
              </a:ext>
            </a:extLst>
          </p:cNvPr>
          <p:cNvSpPr txBox="1"/>
          <p:nvPr/>
        </p:nvSpPr>
        <p:spPr>
          <a:xfrm>
            <a:off x="533403" y="5130224"/>
            <a:ext cx="3147568" cy="107550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2000" dirty="0"/>
              <a:t>❏	</a:t>
            </a:r>
            <a:r>
              <a:rPr lang="ru-RU" sz="2000" dirty="0"/>
              <a:t>активации и 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2000" dirty="0"/>
              <a:t>❏	метрики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2000" dirty="0"/>
              <a:t>❏	когортный анализ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D4B6A9C-AFB5-FCAE-FF38-45D2FEBFD95B}"/>
              </a:ext>
            </a:extLst>
          </p:cNvPr>
          <p:cNvSpPr txBox="1"/>
          <p:nvPr/>
        </p:nvSpPr>
        <p:spPr>
          <a:xfrm>
            <a:off x="4740208" y="4632067"/>
            <a:ext cx="200914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Хороший рост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03C499-895B-C7B9-7699-B32C0B554EE3}"/>
              </a:ext>
            </a:extLst>
          </p:cNvPr>
          <p:cNvSpPr txBox="1"/>
          <p:nvPr/>
        </p:nvSpPr>
        <p:spPr>
          <a:xfrm>
            <a:off x="4343401" y="5066740"/>
            <a:ext cx="3405800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привлечение и referral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А/В тесты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оптимизация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тестирование каналов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67F5115-0B91-CD6A-E3C5-10B686D77630}"/>
              </a:ext>
            </a:extLst>
          </p:cNvPr>
          <p:cNvSpPr txBox="1"/>
          <p:nvPr/>
        </p:nvSpPr>
        <p:spPr>
          <a:xfrm>
            <a:off x="8653267" y="4632067"/>
            <a:ext cx="189314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Монетизация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9841575-3C52-A4B1-DB35-51700359A451}"/>
              </a:ext>
            </a:extLst>
          </p:cNvPr>
          <p:cNvSpPr txBox="1"/>
          <p:nvPr/>
        </p:nvSpPr>
        <p:spPr>
          <a:xfrm>
            <a:off x="8458200" y="5066740"/>
            <a:ext cx="2908297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доход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масштабируемость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инфраструктура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партнёрства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AF4E4D41-A6CD-4B1E-7E88-79A6E9731A2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679D1FC4-F695-8310-2419-1D1494B9A38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522778"/>
            <a:ext cx="964799" cy="964799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68C1E308-3A63-4AF2-0104-33E2062D1BB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555229"/>
            <a:ext cx="964799" cy="964799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BA2FFBD8-3862-06F4-2824-3192D4208D22}"/>
              </a:ext>
            </a:extLst>
          </p:cNvPr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8771A68-5289-3C36-93C1-841359E33711}"/>
              </a:ext>
            </a:extLst>
          </p:cNvPr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84C71248-9276-3EA3-5D44-D04CC7C48710}"/>
              </a:ext>
            </a:extLst>
          </p:cNvPr>
          <p:cNvSpPr txBox="1">
            <a:spLocks/>
          </p:cNvSpPr>
          <p:nvPr/>
        </p:nvSpPr>
        <p:spPr>
          <a:xfrm>
            <a:off x="630252" y="523258"/>
            <a:ext cx="1073624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Цели / метрики меняются с ростом продукта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9CB1312-4D19-AECC-8AC7-34746A885187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Фокусная метрика на каждом из этапов</a:t>
            </a:r>
            <a:br>
              <a:rPr lang="ru-RU" sz="3200" dirty="0"/>
            </a:br>
            <a:r>
              <a:rPr lang="ru-RU" sz="3200" dirty="0"/>
              <a:t>должна быть своя!</a:t>
            </a:r>
          </a:p>
        </p:txBody>
      </p:sp>
    </p:spTree>
    <p:extLst>
      <p:ext uri="{BB962C8B-B14F-4D97-AF65-F5344CB8AC3E}">
        <p14:creationId xmlns:p14="http://schemas.microsoft.com/office/powerpoint/2010/main" val="277381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B029A-81CA-55AD-BF14-3E92071B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DE181-42C3-F5C7-1493-F2732A90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2D6409-7D10-CDAD-4712-7882FE36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7AAC5AE-0033-FC9C-CFA0-306EF796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244110"/>
            <a:ext cx="4090795" cy="2286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</a:p>
        </p:txBody>
      </p:sp>
    </p:spTree>
    <p:extLst>
      <p:ext uri="{BB962C8B-B14F-4D97-AF65-F5344CB8AC3E}">
        <p14:creationId xmlns:p14="http://schemas.microsoft.com/office/powerpoint/2010/main" val="3195995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E460F-3E5D-4BF1-2EAB-C1A1DDD2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6079E-664D-E660-0CC4-C5F9920C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730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7EC4BE-A719-25F3-1B47-56FABC83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4" y="843364"/>
            <a:ext cx="6509935" cy="60146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Выбор метрик зависит от: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этапа жизненного цикла,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варианта реализации интерфейса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мобильное приложение: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скачиваний / Количество активаций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%</a:t>
            </a:r>
            <a:r>
              <a:rPr lang="ru-RU" sz="1600" dirty="0"/>
              <a:t> удаливших приложение, ни разу не воспользовавшись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запуска приложений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web-</a:t>
            </a:r>
            <a:r>
              <a:rPr lang="ru-RU" sz="1800" dirty="0"/>
              <a:t>сайт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просмотров страниц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Глубина просмотра</a:t>
            </a:r>
            <a:r>
              <a:rPr lang="en-US" sz="1600" dirty="0"/>
              <a:t> / </a:t>
            </a:r>
            <a:r>
              <a:rPr lang="ru-RU" sz="1600" dirty="0"/>
              <a:t>Время, проведённое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Телеграм-бот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подписчиков</a:t>
            </a:r>
            <a:r>
              <a:rPr lang="en-US" sz="1600" dirty="0"/>
              <a:t>; </a:t>
            </a:r>
            <a:r>
              <a:rPr lang="ru-RU" sz="1600" dirty="0"/>
              <a:t>Количество / процент отписок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Типа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Интернет-магазин</a:t>
            </a:r>
            <a:r>
              <a:rPr lang="en-US" sz="1800" dirty="0"/>
              <a:t> / </a:t>
            </a:r>
            <a:r>
              <a:rPr lang="ru-RU" sz="1800" dirty="0"/>
              <a:t>Сайт знакомств / Доска объявлений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Игра</a:t>
            </a:r>
            <a:r>
              <a:rPr lang="en-US" sz="1800" dirty="0"/>
              <a:t> / </a:t>
            </a:r>
            <a:r>
              <a:rPr lang="ru-RU" sz="1800" dirty="0"/>
              <a:t>Картографический сервис</a:t>
            </a:r>
            <a:r>
              <a:rPr lang="en-US" sz="1800" dirty="0"/>
              <a:t> </a:t>
            </a:r>
            <a:r>
              <a:rPr lang="ru-RU" sz="1800" dirty="0"/>
              <a:t>/ Новостной сайт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Бизнес-модели / способа монетизации: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u="sng" dirty="0"/>
              <a:t>Подписка:</a:t>
            </a:r>
            <a:r>
              <a:rPr lang="ru-RU" sz="1800" dirty="0"/>
              <a:t> Кол-во подписчиков по типам подписки, удержание, отток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u="sng" dirty="0"/>
              <a:t>Разовые покупки</a:t>
            </a:r>
            <a:r>
              <a:rPr lang="ru-RU" sz="1800" dirty="0"/>
              <a:t>: кол-во покупок в месяц, средний чек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u="sng" dirty="0"/>
              <a:t>Донаты</a:t>
            </a:r>
            <a:r>
              <a:rPr lang="ru-RU" sz="1800" dirty="0"/>
              <a:t> (комиссии с донатов): количество донатов, средняя сумма доната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E9596E-4A11-527C-A488-910872CB4344}"/>
              </a:ext>
            </a:extLst>
          </p:cNvPr>
          <p:cNvSpPr txBox="1">
            <a:spLocks/>
          </p:cNvSpPr>
          <p:nvPr/>
        </p:nvSpPr>
        <p:spPr>
          <a:xfrm>
            <a:off x="6977883" y="843364"/>
            <a:ext cx="5169039" cy="60146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Примеры показателей для </a:t>
            </a:r>
            <a:r>
              <a:rPr lang="en" sz="2000" dirty="0"/>
              <a:t>SaaS-</a:t>
            </a:r>
            <a:r>
              <a:rPr lang="ru-RU" sz="2000" dirty="0"/>
              <a:t>продуктов: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время перехода пользователя с пробной на платную версию программы.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Примеры для карты: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Построили маршрут на карте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Поискали организации по типу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Воспользовались навигатором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количество ключевых действий, выполненных пользователем.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Для интернет-магазина: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Зарегистрировались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Положили товар в корзину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Привязали карту для быстрой оплаты</a:t>
            </a:r>
          </a:p>
        </p:txBody>
      </p:sp>
    </p:spTree>
    <p:extLst>
      <p:ext uri="{BB962C8B-B14F-4D97-AF65-F5344CB8AC3E}">
        <p14:creationId xmlns:p14="http://schemas.microsoft.com/office/powerpoint/2010/main" val="1291532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B695-F38A-AEE1-7417-EB8BCD41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37BBE-B14A-9B7A-678D-5129CD9D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D31C28-1B9C-F4E7-C33A-D13F6340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72" y="4200214"/>
            <a:ext cx="6893728" cy="259428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нужна метрика </a:t>
            </a:r>
            <a:r>
              <a:rPr lang="en" sz="2000" dirty="0"/>
              <a:t>North Star</a:t>
            </a:r>
            <a:r>
              <a:rPr lang="ru-RU" sz="2000" dirty="0"/>
              <a:t>: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продуктовой команде четко видеть, </a:t>
            </a:r>
            <a:r>
              <a:rPr lang="ru-RU" sz="2000" b="1" dirty="0"/>
              <a:t>что нужно сделать для повышения показателей</a:t>
            </a:r>
            <a:r>
              <a:rPr lang="en" sz="2000" dirty="0"/>
              <a:t>, </a:t>
            </a:r>
            <a:r>
              <a:rPr lang="ru-RU" sz="2000" dirty="0"/>
              <a:t>каким фичам можно поменять приоритет, а какие вовсе отменить;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</a:t>
            </a:r>
            <a:r>
              <a:rPr lang="ru-RU" sz="2000" b="1" dirty="0"/>
              <a:t>увидеть в числах прогресс всей компании</a:t>
            </a:r>
            <a:r>
              <a:rPr lang="ru-RU" sz="2000" dirty="0"/>
              <a:t> и ускорить реализацию продуктовых инициатив;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дает возможность </a:t>
            </a:r>
            <a:r>
              <a:rPr lang="ru-RU" sz="2000" b="1" dirty="0"/>
              <a:t>увидеть</a:t>
            </a:r>
            <a:r>
              <a:rPr lang="en-US" sz="2000" b="1" dirty="0"/>
              <a:t> / </a:t>
            </a:r>
            <a:r>
              <a:rPr lang="ru-RU" sz="2000" b="1" dirty="0"/>
              <a:t>измерить конкретные результаты</a:t>
            </a:r>
            <a:r>
              <a:rPr lang="ru-RU" sz="2000" dirty="0"/>
              <a:t> по проделанной работе.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0B6A60-F5E4-0ACF-F71F-D1E0D2142D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082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BFD78482-5B0C-85EB-F52B-40064BD93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6682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44FE7-14BA-14F6-FBC8-C7E34717268D}"/>
              </a:ext>
            </a:extLst>
          </p:cNvPr>
          <p:cNvSpPr txBox="1"/>
          <p:nvPr/>
        </p:nvSpPr>
        <p:spPr>
          <a:xfrm>
            <a:off x="5817996" y="2202290"/>
            <a:ext cx="6374004" cy="1947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привлечение</a:t>
            </a:r>
            <a:r>
              <a:rPr lang="ru-RU" sz="2000" dirty="0"/>
              <a:t>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транзакции</a:t>
            </a:r>
            <a:r>
              <a:rPr lang="ru-RU" sz="2000" dirty="0"/>
              <a:t>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продуктивность</a:t>
            </a:r>
            <a:r>
              <a:rPr lang="ru-RU" sz="2000" dirty="0"/>
              <a:t>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4EF4ED-9173-49F5-9FA1-D33CBF2CA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00" y="41494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2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9EDA-B90D-E7B9-BA35-13EB54CF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6C9AE-0E5E-B8DC-40F9-FA1103A2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DC9AF-B5B3-8A3A-3BA0-8D1F1C038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700" y="331596"/>
            <a:ext cx="5360935" cy="63706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Какие </a:t>
            </a:r>
            <a:r>
              <a:rPr lang="en-US" sz="2000" dirty="0"/>
              <a:t>North Star </a:t>
            </a:r>
            <a:r>
              <a:rPr lang="ru-RU" sz="2000" dirty="0"/>
              <a:t>метрики могут быть у разных компаний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E-commerce: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пользователей, совершивших первый заказ в 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стоимость ежедневных покупок;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LTV (</a:t>
            </a:r>
            <a:r>
              <a:rPr lang="ru-RU" sz="2000" dirty="0"/>
              <a:t>пожизненная ценность клиента)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Онлайн-сервисы: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триальных аккаунтов с тремя и более пользователями в первую 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процент удержания через год;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MRR (</a:t>
            </a:r>
            <a:r>
              <a:rPr lang="ru-RU" sz="2000" dirty="0"/>
              <a:t>регулярная месячная выручка);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MAU (</a:t>
            </a:r>
            <a:r>
              <a:rPr lang="ru-RU" sz="2000" dirty="0"/>
              <a:t>активные пользователи за месяц).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Медиа: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Регистрации и удержание;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активных пользователей в день;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общая длительность прочтений;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7F74742D-C404-CE8A-44C3-03483D77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91" y="16152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5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C293D-EAB0-8C5D-5BBE-78761E1B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6" y="295851"/>
            <a:ext cx="10515600" cy="989445"/>
          </a:xfrm>
        </p:spPr>
        <p:txBody>
          <a:bodyPr/>
          <a:lstStyle/>
          <a:p>
            <a:r>
              <a:rPr lang="ru-RU" dirty="0"/>
              <a:t>Особенности продуктов </a:t>
            </a:r>
            <a:r>
              <a:rPr lang="en-US" dirty="0"/>
              <a:t>B2B / B2C / B2G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46E7F1-3B4B-6F42-E105-949C905D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76" y="1354570"/>
            <a:ext cx="3761509" cy="370233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B2C</a:t>
            </a:r>
            <a:r>
              <a:rPr lang="en-US" sz="2400" dirty="0"/>
              <a:t>: </a:t>
            </a:r>
            <a:r>
              <a:rPr lang="en-GB" sz="2400" dirty="0"/>
              <a:t>Business-to-Consumer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000" dirty="0"/>
              <a:t>В офлайне важно место расположения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Массовое производство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Большая роль эмоций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Важны сервис и обслуживание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Онлайн-продажи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конкуренция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400AF17-A576-0B45-47FF-CBD32C5B5F63}"/>
              </a:ext>
            </a:extLst>
          </p:cNvPr>
          <p:cNvSpPr txBox="1">
            <a:spLocks/>
          </p:cNvSpPr>
          <p:nvPr/>
        </p:nvSpPr>
        <p:spPr>
          <a:xfrm>
            <a:off x="4225631" y="1354570"/>
            <a:ext cx="3761509" cy="37023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B2B: Business-to-Business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случае заказной разработки: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Длительный цикл продаж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Много согласований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Покупателей намного меньше, чем в секторе </a:t>
            </a:r>
            <a:r>
              <a:rPr lang="en" sz="2000" dirty="0"/>
              <a:t>B2C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стоимость сделки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Рациональность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Долгосрочное сотрудничество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100" b="1" i="0" u="none" strike="noStrike" dirty="0">
              <a:solidFill>
                <a:srgbClr val="000000"/>
              </a:solidFill>
              <a:effectLst/>
              <a:latin typeface="var(--stk-f--b_family)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1E83509-DB43-BFE1-F5E6-8983FCEFA717}"/>
              </a:ext>
            </a:extLst>
          </p:cNvPr>
          <p:cNvSpPr txBox="1">
            <a:spLocks/>
          </p:cNvSpPr>
          <p:nvPr/>
        </p:nvSpPr>
        <p:spPr>
          <a:xfrm>
            <a:off x="8125686" y="1354570"/>
            <a:ext cx="3761509" cy="3702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B2B: Business-to-Gov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Долгосрочное сотрудничество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стоимость сделки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Тендерная система.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Бюрократия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Большая ответственность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1100" b="1" i="0" u="none" strike="noStrike" dirty="0">
              <a:solidFill>
                <a:srgbClr val="000000"/>
              </a:solidFill>
              <a:effectLst/>
              <a:latin typeface="var(--stk-f--b_family)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BD979D-9331-A7D7-513E-AB7244BD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38" y="5117667"/>
            <a:ext cx="1739900" cy="1689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89C40D-2782-1EBC-AC7D-CFF8D024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27" y="5181600"/>
            <a:ext cx="1752600" cy="1676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0691B5-ADB5-6FF6-5015-6AA4FF6B0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90" y="5110740"/>
            <a:ext cx="1739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5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5CC5-ED41-283F-4730-D5668AC1F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1AEAF-29C5-EB03-2427-A727F423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D6E23-410C-4C8B-E918-92DA2283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2840" y="348878"/>
            <a:ext cx="2835424" cy="61602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метрики существует 4 измерения: глубина, ширина, частота и эффективность.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может работать над одним из этих измерений.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Пример: иерархия </a:t>
            </a:r>
            <a:r>
              <a:rPr lang="en" sz="2000" dirty="0"/>
              <a:t>North Star </a:t>
            </a:r>
            <a:r>
              <a:rPr lang="ru-RU" sz="2000" dirty="0"/>
              <a:t>метрики 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 dirty="0"/>
              <a:t>KPI, </a:t>
            </a:r>
            <a:r>
              <a:rPr lang="ru-RU" sz="2000" dirty="0"/>
              <a:t>а они в свою очередь по-разному влияют на </a:t>
            </a:r>
            <a:r>
              <a:rPr lang="en" sz="2000" dirty="0"/>
              <a:t>NSM </a:t>
            </a:r>
            <a:r>
              <a:rPr lang="ru-RU" sz="2000" dirty="0"/>
              <a:t>метрику</a:t>
            </a:r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7AC67C4E-05E9-1932-8F47-7883762F8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4"/>
          <a:stretch/>
        </p:blipFill>
        <p:spPr bwMode="auto">
          <a:xfrm>
            <a:off x="103907" y="1229888"/>
            <a:ext cx="9168933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50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8631B-6865-D7D1-EF2E-0213AEBD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4D466-9078-FE06-ABB6-7B576183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продукта</a:t>
            </a:r>
            <a:br>
              <a:rPr lang="ru-RU" dirty="0"/>
            </a:br>
            <a:r>
              <a:rPr lang="ru-RU" dirty="0"/>
              <a:t>вложены в метрики компании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3DEB925-B61E-92A6-196C-5A41FCE5A79E}"/>
              </a:ext>
            </a:extLst>
          </p:cNvPr>
          <p:cNvSpPr txBox="1"/>
          <p:nvPr/>
        </p:nvSpPr>
        <p:spPr>
          <a:xfrm>
            <a:off x="725781" y="2910718"/>
            <a:ext cx="3673024" cy="116185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Монетизация видео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515ED1-7C65-8A9F-EACF-A46699701C58}"/>
              </a:ext>
            </a:extLst>
          </p:cNvPr>
          <p:cNvSpPr txBox="1"/>
          <p:nvPr/>
        </p:nvSpPr>
        <p:spPr>
          <a:xfrm>
            <a:off x="725781" y="4453768"/>
            <a:ext cx="3673024" cy="1654299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Время просмотра видео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BAD986EF-E4C3-EC80-7E7E-1D6FEEE008CF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1CCDF87-2F43-A1AE-08B0-D29D5A5A21AA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4DCFB3E-4306-1769-E404-668B87675ABB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D5B34000-3CD2-A423-038A-4D7F1A69C9A4}"/>
              </a:ext>
            </a:extLst>
          </p:cNvPr>
          <p:cNvSpPr txBox="1"/>
          <p:nvPr/>
        </p:nvSpPr>
        <p:spPr>
          <a:xfrm>
            <a:off x="838200" y="1858487"/>
            <a:ext cx="697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Пример: </a:t>
            </a:r>
            <a:r>
              <a:rPr lang="ru-RU" sz="3600" dirty="0">
                <a:solidFill>
                  <a:srgbClr val="0432FF"/>
                </a:solidFill>
              </a:rPr>
              <a:t>Видеосервис</a:t>
            </a:r>
            <a:r>
              <a:rPr sz="3600" dirty="0"/>
              <a:t>:</a:t>
            </a: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267CABF-BA0D-C20F-F88F-C0FAB411EEE9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9324282-93DF-C01C-0363-5387A70F34E4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F5FE8C8-1E8B-0981-9E50-8E6D354F4E75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27F7CD41-B4BF-558E-67D5-D5DE961F9CE3}"/>
              </a:ext>
            </a:extLst>
          </p:cNvPr>
          <p:cNvSpPr txBox="1"/>
          <p:nvPr/>
        </p:nvSpPr>
        <p:spPr>
          <a:xfrm>
            <a:off x="7648258" y="2967821"/>
            <a:ext cx="4093469" cy="1161857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«Монетизация»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A83AC43-B4F8-D157-C298-21DC33078990}"/>
              </a:ext>
            </a:extLst>
          </p:cNvPr>
          <p:cNvSpPr txBox="1"/>
          <p:nvPr/>
        </p:nvSpPr>
        <p:spPr>
          <a:xfrm>
            <a:off x="7634783" y="4723177"/>
            <a:ext cx="4116992" cy="1296623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«Активность»</a:t>
            </a:r>
          </a:p>
        </p:txBody>
      </p:sp>
    </p:spTree>
    <p:extLst>
      <p:ext uri="{BB962C8B-B14F-4D97-AF65-F5344CB8AC3E}">
        <p14:creationId xmlns:p14="http://schemas.microsoft.com/office/powerpoint/2010/main" val="947005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D4E4-C552-7F8A-6D55-7490F2BA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8CA8DC-5B45-1F4D-F959-AEECB4CBD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606" y="266580"/>
            <a:ext cx="1140878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Иерархия метрик на примере видеосервиса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3CFD23E-DBAE-5FE0-E9AA-D6BECF79D296}"/>
              </a:ext>
            </a:extLst>
          </p:cNvPr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FAA164D-71AD-3FE5-1323-4C6D65C9540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F662AC5-81E1-D126-1BD0-C365E78822E7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224B6DD-054F-4D82-28BB-5217896026DA}"/>
                </a:ext>
              </a:extLst>
            </p:cNvPr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9A68A45-9426-DE14-E189-CE08DF005B25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1C7603B-E55B-4310-237B-CEAF04DCBE8E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BC5D63B-D83C-3B98-AF69-4427DA2AB2BF}"/>
                </a:ext>
              </a:extLst>
            </p:cNvPr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F1FA03A5-1B40-2FDA-F9FE-9BF2D1FF6123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C4C57AF-A63A-B0A6-114C-B714D55877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EE42C19-E056-DA95-53F6-03296BE087A3}"/>
                </a:ext>
              </a:extLst>
            </p:cNvPr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C519EFA-73FB-F07A-A969-41C2911D9491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033BC370-9982-190F-5BE2-E67B8F8F00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74121C1B-226D-A8BA-EF75-124241CA23EE}"/>
                </a:ext>
              </a:extLst>
            </p:cNvPr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E6A6C78D-A0DC-3DF5-838B-56D2C53BAF7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CC85B4B-7F98-97BD-F499-93D7DE4BF9E4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09951E2-A559-1903-53FA-8F5E77CE2B6A}"/>
                </a:ext>
              </a:extLst>
            </p:cNvPr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2DD45D0A-510C-A0C8-FAFB-7AE667D9998A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94E7F665-7A30-BC75-39AC-DCD68DD1AA49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8425535-7604-36FF-2819-395C08676F1B}"/>
                </a:ext>
              </a:extLst>
            </p:cNvPr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7B329009-3E5D-7F8F-0D76-2E0C4233F72B}"/>
                </a:ext>
              </a:extLst>
            </p:cNvPr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48DF844B-E58B-6BBF-152E-0881A7A571C5}"/>
                </a:ext>
              </a:extLst>
            </p:cNvPr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C6BDFC8D-3101-355C-2466-99BC292B09DE}"/>
              </a:ext>
            </a:extLst>
          </p:cNvPr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FC11287F-9874-5195-69CE-8AE5D32C4AB3}"/>
              </a:ext>
            </a:extLst>
          </p:cNvPr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03B8D758-A584-D5C1-CF9E-14AE82B10CC0}"/>
              </a:ext>
            </a:extLst>
          </p:cNvPr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9B53E0F-9603-A6AD-4132-58E9A426C440}"/>
              </a:ext>
            </a:extLst>
          </p:cNvPr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FB67E38E-1ED9-7001-A109-825DEBD2F586}"/>
              </a:ext>
            </a:extLst>
          </p:cNvPr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79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68537"/>
            <a:ext cx="5797550" cy="1885985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305"/>
              </a:spcBef>
            </a:pPr>
            <a:r>
              <a:rPr lang="ru-RU" dirty="0"/>
              <a:t>Фичи и их приоритезация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A988F-0078-79D0-B883-ADE87B7F2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D5DC61-A899-94C4-3E7F-47179CCD93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5171" y="1640946"/>
            <a:ext cx="4016829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97589"/>
            <a:ext cx="10730400" cy="736333"/>
          </a:xfrm>
        </p:spPr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976209"/>
            <a:ext cx="11143622" cy="5684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dirty="0"/>
              <a:t>Фича — возможность / свойство вашего продукта, которое приносит ценность.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Примеры продуктовых фичей: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Электросамокат</a:t>
            </a:r>
            <a:r>
              <a:rPr lang="ru-RU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Удалённая блокировка — безопасность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Держатель для телефона — удобно пользоваться картой / навигатором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Картографическое приложение </a:t>
            </a:r>
            <a:r>
              <a:rPr lang="ru-RU" sz="2000" dirty="0"/>
              <a:t>(2</a:t>
            </a:r>
            <a:r>
              <a:rPr lang="en-US" sz="2000" dirty="0"/>
              <a:t>GIS</a:t>
            </a:r>
            <a:r>
              <a:rPr lang="ru-RU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Поиск ближайших организаций по типу (аптека, продуктовый магазин и т.п.)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Аудиосистема — послушать музыку /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Природа рядом — возможность прогуляться до живописного места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AB2824-3E9F-3EE2-D0AE-D93C4A0B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541" y="-1"/>
            <a:ext cx="2235459" cy="1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18FECE2-3C75-0829-7622-BB3C1E73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800" y="941259"/>
            <a:ext cx="10730400" cy="5711791"/>
          </a:xfrm>
        </p:spPr>
        <p:txBody>
          <a:bodyPr/>
          <a:lstStyle/>
          <a:p>
            <a:pPr marL="0" indent="0" algn="l">
              <a:buNone/>
            </a:pPr>
            <a:r>
              <a:rPr lang="en" sz="2000" dirty="0"/>
              <a:t>Killer feature </a:t>
            </a:r>
            <a:r>
              <a:rPr lang="ru-RU" sz="2000" dirty="0"/>
              <a:t>переводится как «</a:t>
            </a:r>
            <a:r>
              <a:rPr lang="ru-RU" sz="2000" b="1" dirty="0"/>
              <a:t>убойная фишка</a:t>
            </a:r>
            <a:r>
              <a:rPr lang="ru-RU" sz="2000" dirty="0"/>
              <a:t>».</a:t>
            </a:r>
            <a:br>
              <a:rPr lang="ru-RU" sz="2000" dirty="0"/>
            </a:br>
            <a:r>
              <a:rPr lang="ru-RU" sz="2000" dirty="0"/>
              <a:t>Это уникальная особенность товара, услуги, сайта или приложения,</a:t>
            </a:r>
            <a:br>
              <a:rPr lang="ru-RU" sz="2000" dirty="0"/>
            </a:br>
            <a:r>
              <a:rPr lang="ru-RU" sz="2000" dirty="0"/>
              <a:t>задача которой — </a:t>
            </a:r>
            <a:r>
              <a:rPr lang="ru-RU" sz="2000" b="1" dirty="0"/>
              <a:t>сразить клиентов наповал</a:t>
            </a:r>
            <a:r>
              <a:rPr lang="ru-RU" sz="2000" dirty="0"/>
              <a:t>. </a:t>
            </a:r>
          </a:p>
          <a:p>
            <a:pPr marL="0" indent="0" algn="l">
              <a:spcBef>
                <a:spcPts val="1000"/>
              </a:spcBef>
              <a:buNone/>
            </a:pPr>
            <a:r>
              <a:rPr lang="ru-RU" sz="2000" dirty="0"/>
              <a:t>Киллер-фичу используют, чтобы убедить выбрать ваш товар или услугу.</a:t>
            </a:r>
            <a:br>
              <a:rPr lang="ru-RU" sz="2000" dirty="0"/>
            </a:br>
            <a:r>
              <a:rPr lang="ru-RU" sz="2000" dirty="0"/>
              <a:t>Если киллер-фича «удалась», она </a:t>
            </a:r>
            <a:r>
              <a:rPr lang="ru-RU" sz="2000" b="1" dirty="0">
                <a:solidFill>
                  <a:srgbClr val="00B050"/>
                </a:solidFill>
              </a:rPr>
              <a:t>вызывает вау-эффект</a:t>
            </a:r>
            <a:r>
              <a:rPr lang="ru-RU" sz="2000" dirty="0"/>
              <a:t>, </a:t>
            </a:r>
            <a:r>
              <a:rPr lang="ru-RU" sz="2000" b="1" dirty="0">
                <a:solidFill>
                  <a:srgbClr val="7030A0"/>
                </a:solidFill>
              </a:rPr>
              <a:t>делает продукт особенным</a:t>
            </a:r>
            <a:r>
              <a:rPr lang="ru-RU" sz="2000" b="1" dirty="0"/>
              <a:t> </a:t>
            </a:r>
            <a:r>
              <a:rPr lang="ru-RU" sz="2000" dirty="0"/>
              <a:t>и обеспечивает ему </a:t>
            </a:r>
            <a:r>
              <a:rPr lang="ru-RU" sz="2000" b="1" dirty="0"/>
              <a:t>конкурентное превосходство</a:t>
            </a:r>
            <a:r>
              <a:rPr lang="ru-RU" sz="2000" dirty="0"/>
              <a:t>. Примеры:</a:t>
            </a:r>
          </a:p>
          <a:p>
            <a:pPr marL="285750" indent="-285750">
              <a:spcBef>
                <a:spcPts val="1000"/>
              </a:spcBef>
              <a:buFont typeface="Wingdings" pitchFamily="2" charset="2"/>
              <a:buChar char="Ø"/>
            </a:pPr>
            <a:r>
              <a:rPr lang="ru-RU" sz="2000" b="1" dirty="0"/>
              <a:t>Водонепроницаемость у смартфона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Оплата улыбкой</a:t>
            </a:r>
            <a:r>
              <a:rPr lang="en-US" sz="2000" b="1" dirty="0"/>
              <a:t>» </a:t>
            </a:r>
            <a:r>
              <a:rPr lang="ru-RU" sz="2000" b="1" dirty="0"/>
              <a:t>от Сбера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ru-RU" sz="2000" b="1" dirty="0"/>
              <a:t>Яндекс.Браузер — закадровый переводчик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1800" dirty="0"/>
              <a:t>Переводит видео на русский, английский, французский, китайский и другие языки онлайн.</a:t>
            </a:r>
            <a:br>
              <a:rPr lang="ru-RU" sz="1800" dirty="0"/>
            </a:br>
            <a:r>
              <a:rPr lang="ru-RU" sz="1800" dirty="0"/>
              <a:t>Позволяет смотреть ролики на иностранном языке без субтитров и официального дубляжа.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Видео в кружочке</a:t>
            </a:r>
            <a:r>
              <a:rPr lang="en-US" sz="2000" b="1" dirty="0"/>
              <a:t>»</a:t>
            </a:r>
            <a:r>
              <a:rPr lang="ru-RU" sz="2000" b="1" dirty="0"/>
              <a:t> в </a:t>
            </a:r>
            <a:r>
              <a:rPr lang="en" sz="2000" b="1" dirty="0"/>
              <a:t>Telegram</a:t>
            </a:r>
            <a:r>
              <a:rPr lang="en" sz="2000" dirty="0"/>
              <a:t>. </a:t>
            </a:r>
            <a:r>
              <a:rPr lang="ru-RU" sz="2000" dirty="0"/>
              <a:t>Телеграм — </a:t>
            </a:r>
            <a:r>
              <a:rPr lang="ru-RU" sz="1800" dirty="0"/>
              <a:t>первый мессенджер, который предоставил пользователям возможность не просто отправлять голосовые сообщения, а записывать кружочки с видео. Они быстро полюбились аудитории и стали конкурентным преимуществом приложения.</a:t>
            </a:r>
            <a:endParaRPr lang="en-US" sz="2000" dirty="0"/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McDonalds —</a:t>
            </a:r>
            <a:r>
              <a:rPr lang="ru-RU" sz="2000" b="1" dirty="0"/>
              <a:t> мобильный заказ.</a:t>
            </a:r>
            <a:r>
              <a:rPr lang="ru-RU" sz="2000" dirty="0"/>
              <a:t> </a:t>
            </a:r>
            <a:r>
              <a:rPr lang="ru-RU" sz="1800" dirty="0"/>
              <a:t>В некоторых ресторанах быстрого питания («Вкусно — и точка») можно оформить заказ через приложение и забрать его в зоне выдачи. Клиенту не придется стоять в очереди на кассу или к терминалу. Опция экономит время людей, сделавших заказ заранее.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69A325-A163-3D49-9887-B42EDE7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00" y="204202"/>
            <a:ext cx="6998057" cy="737053"/>
          </a:xfrm>
        </p:spPr>
        <p:txBody>
          <a:bodyPr/>
          <a:lstStyle/>
          <a:p>
            <a:r>
              <a:rPr lang="en-US" sz="4400" dirty="0"/>
              <a:t>«</a:t>
            </a:r>
            <a:r>
              <a:rPr lang="ru-RU" sz="4400" dirty="0"/>
              <a:t>Киллер-фича</a:t>
            </a:r>
            <a:r>
              <a:rPr lang="en-US" sz="4400" dirty="0"/>
              <a:t>»</a:t>
            </a:r>
            <a:endParaRPr lang="ru-RU" sz="4400" dirty="0"/>
          </a:p>
        </p:txBody>
      </p:sp>
      <p:pic>
        <p:nvPicPr>
          <p:cNvPr id="2050" name="Picture 2" descr="Киллер-фича">
            <a:extLst>
              <a:ext uri="{FF2B5EF4-FFF2-40B4-BE49-F238E27FC236}">
                <a16:creationId xmlns:a16="http://schemas.microsoft.com/office/drawing/2014/main" id="{EE9A1CFE-177B-1A7A-DABB-639B9759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9571" y="0"/>
            <a:ext cx="3102429" cy="205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442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70167"/>
            <a:ext cx="10515600" cy="93187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Сбор идей для приоритизации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Пользователи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Идеи команды, руководителя, смежных отделов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Конкуренты и другие рынки</a:t>
            </a:r>
            <a:endParaRPr lang="ru-RU"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Откуда взять идею?</a:t>
            </a: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dirty="0"/>
              <a:t>От пользователей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dirty="0"/>
              <a:t>Идеи команды, руководителя, смежных отделов</a:t>
            </a:r>
            <a:endParaRPr lang="ru-RU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Метрики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Конкуренты</a:t>
            </a: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Как выбрать нужную?</a:t>
            </a:r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dirty="0"/>
              <a:t>Различные методы приоритезации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6096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пользователей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76047A-F0D5-2D90-B61F-B38CA86D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7320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Каналы связи: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внутри приложения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соцсети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чаты с лояльными пользователями</a:t>
            </a:r>
            <a:endParaRPr lang="en-US" sz="2400" dirty="0"/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сторы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опросы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спец. инструменты (в след. слайдах)</a:t>
            </a: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lang="ru-RU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Важно давать </a:t>
            </a:r>
            <a:r>
              <a:rPr lang="ru-RU" sz="2000" b="1" dirty="0"/>
              <a:t>обратную связь пользователям</a:t>
            </a:r>
            <a:r>
              <a:rPr lang="ru-RU" sz="2000" dirty="0"/>
              <a:t>,</a:t>
            </a:r>
            <a:br>
              <a:rPr lang="en-US" sz="2000" dirty="0"/>
            </a:br>
            <a:r>
              <a:rPr lang="ru-RU" sz="2000" dirty="0"/>
              <a:t>если они что-то предложили!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2612D9BF-F33F-AE5B-948C-B7D82DDE6A21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36" y="1619554"/>
            <a:ext cx="9002658" cy="4435633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BE580-D676-5F6F-86F4-64C1FFAA0AAF}"/>
              </a:ext>
            </a:extLst>
          </p:cNvPr>
          <p:cNvSpPr txBox="1"/>
          <p:nvPr/>
        </p:nvSpPr>
        <p:spPr>
          <a:xfrm>
            <a:off x="838200" y="1184680"/>
            <a:ext cx="93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Группы, в которых ВК собирает обратную связь от пользователей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A8C9-0BF5-5ACC-21D2-1757D14B3CEA}"/>
              </a:ext>
            </a:extLst>
          </p:cNvPr>
          <p:cNvSpPr txBox="1"/>
          <p:nvPr/>
        </p:nvSpPr>
        <p:spPr>
          <a:xfrm>
            <a:off x="924791" y="6130636"/>
            <a:ext cx="764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https://vk.com/liveexp</a:t>
            </a:r>
            <a:endParaRPr lang="en" dirty="0"/>
          </a:p>
          <a:p>
            <a:r>
              <a:rPr lang="en" dirty="0">
                <a:hlinkClick r:id="rId4"/>
              </a:rPr>
              <a:t>https://vk.com/live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32" y="19842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910621"/>
            <a:ext cx="11172766" cy="59427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Управление продуктом — это круто, актуально, интересно и полезно, даже если вы обычный разработчик. </a:t>
            </a:r>
            <a:r>
              <a:rPr lang="ru-RU" sz="2000" b="1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sz="2000" b="1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У продуктолога гораздо больше </a:t>
            </a:r>
            <a:r>
              <a:rPr lang="ru-RU" sz="2000" b="1" dirty="0"/>
              <a:t>влияние на результат</a:t>
            </a:r>
            <a:r>
              <a:rPr lang="ru-RU" sz="2000" dirty="0"/>
              <a:t>, чем у разработчика (даже тимлида/техлида) и ответственность выше.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Хорошие продукты — это в большей степени </a:t>
            </a:r>
            <a:r>
              <a:rPr lang="ru-RU" sz="2000" b="1" dirty="0"/>
              <a:t>заслуга продактов</a:t>
            </a:r>
            <a:r>
              <a:rPr lang="ru-RU" sz="2000" dirty="0"/>
              <a:t>, нежели проджектов / </a:t>
            </a:r>
            <a:r>
              <a:rPr lang="en-US" sz="2000" dirty="0"/>
              <a:t>dev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Продуктолог — фактически самый </a:t>
            </a:r>
            <a:r>
              <a:rPr lang="ru-RU" sz="2000" b="1" dirty="0"/>
              <a:t>значимый человек в продукте</a:t>
            </a:r>
            <a:r>
              <a:rPr lang="ru-RU" sz="2000" dirty="0"/>
              <a:t> и для продуктовой компании</a:t>
            </a:r>
            <a:r>
              <a:rPr lang="en-US" sz="2000" dirty="0"/>
              <a:t>.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Действия продуктолога влияют на рынок, и его </a:t>
            </a:r>
            <a:r>
              <a:rPr lang="ru-RU" sz="2000" b="1" dirty="0"/>
              <a:t>продукты могут улучшать жизнь людей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Мало рутины, </a:t>
            </a:r>
            <a:r>
              <a:rPr lang="ru-RU" sz="2000" b="1" dirty="0"/>
              <a:t>всё быстро меняется</a:t>
            </a:r>
            <a:r>
              <a:rPr lang="ru-RU" sz="2000" dirty="0"/>
              <a:t>, в т. ч. сама профессия.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сильных отечественных продуктовых команд: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Miro / Skyeng / Lingua Leo / Ultimate Guitar</a:t>
            </a:r>
            <a:r>
              <a:rPr lang="ru-RU" sz="2000" dirty="0"/>
              <a:t> / Яндекс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из СГАУ: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Илья Красинский (гуру </a:t>
            </a:r>
            <a:r>
              <a:rPr lang="en-US" sz="2000" dirty="0"/>
              <a:t>product management </a:t>
            </a:r>
            <a:r>
              <a:rPr lang="ru-RU" sz="2000" dirty="0"/>
              <a:t>и </a:t>
            </a:r>
            <a:r>
              <a:rPr lang="en-US" sz="2000" dirty="0"/>
              <a:t>unit-</a:t>
            </a:r>
            <a:r>
              <a:rPr lang="ru-RU" sz="2000" dirty="0"/>
              <a:t>экономики)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Антон Катков (основатель и </a:t>
            </a:r>
            <a:r>
              <a:rPr lang="en-US" sz="2000" dirty="0"/>
              <a:t>product manager </a:t>
            </a:r>
            <a:r>
              <a:rPr lang="ru-RU" sz="20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633" y="491949"/>
            <a:ext cx="93708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702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000" b="1" spc="237" dirty="0">
                <a:solidFill>
                  <a:srgbClr val="1155CC"/>
                </a:solidFill>
                <a:cs typeface="Arial"/>
              </a:rPr>
              <a:t>Не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3" dirty="0">
                <a:solidFill>
                  <a:srgbClr val="1155CC"/>
                </a:solidFill>
                <a:cs typeface="Arial"/>
              </a:rPr>
              <a:t>только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0" dirty="0">
                <a:solidFill>
                  <a:srgbClr val="1155CC"/>
                </a:solidFill>
                <a:cs typeface="Arial"/>
              </a:rPr>
              <a:t>собирать,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60" dirty="0">
                <a:solidFill>
                  <a:srgbClr val="1155CC"/>
                </a:solidFill>
                <a:cs typeface="Arial"/>
              </a:rPr>
              <a:t>но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243" dirty="0">
                <a:solidFill>
                  <a:srgbClr val="1155CC"/>
                </a:solidFill>
                <a:cs typeface="Arial"/>
              </a:rPr>
              <a:t>и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60" dirty="0">
                <a:solidFill>
                  <a:srgbClr val="1155CC"/>
                </a:solidFill>
                <a:cs typeface="Arial"/>
              </a:rPr>
              <a:t>отдавать</a:t>
            </a:r>
            <a:endParaRPr sz="300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11680" y="5771440"/>
            <a:ext cx="2628900" cy="3471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dirty="0"/>
              <a:t>Дайджест с идеями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04781" y="5765532"/>
            <a:ext cx="3351783" cy="3471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dirty="0"/>
              <a:t>Отчёт «что мы сделали»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637118" y="2199800"/>
            <a:ext cx="3150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Бета-тестирование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997" y="4346824"/>
            <a:ext cx="7937500" cy="251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295421"/>
            <a:ext cx="6115595" cy="219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Запускаем бета-тестирование</a:t>
            </a:r>
            <a:endParaRPr lang="en-US" sz="2400" dirty="0"/>
          </a:p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Получаем обратную связь по бета-фичам: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ru-RU" sz="2000" dirty="0"/>
              <a:t>нравится ли фича</a:t>
            </a:r>
            <a:r>
              <a:rPr lang="en-US" sz="2000" dirty="0"/>
              <a:t>?</a:t>
            </a:r>
            <a:endParaRPr lang="ru-RU" sz="2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ru-RU" sz="2000" dirty="0"/>
              <a:t>что улучшить</a:t>
            </a:r>
            <a:r>
              <a:rPr lang="en-US" sz="2000" dirty="0"/>
              <a:t>?</a:t>
            </a:r>
            <a:endParaRPr lang="ru-RU" sz="2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ru-RU" sz="2000" dirty="0"/>
              <a:t>достаточный ли интерес к фиче</a:t>
            </a:r>
            <a:r>
              <a:rPr lang="en-US" sz="2000" dirty="0"/>
              <a:t>?</a:t>
            </a:r>
            <a:endParaRPr lang="ru-RU" sz="2000" dirty="0"/>
          </a:p>
          <a:p>
            <a:endParaRPr lang="e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C3DD4-01E7-6D34-FDCC-99653A8B0C1A}"/>
              </a:ext>
            </a:extLst>
          </p:cNvPr>
          <p:cNvSpPr txBox="1"/>
          <p:nvPr/>
        </p:nvSpPr>
        <p:spPr>
          <a:xfrm>
            <a:off x="6747747" y="2976719"/>
            <a:ext cx="489354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VK</a:t>
            </a:r>
            <a:r>
              <a:rPr lang="ru-RU" sz="2400" b="1" dirty="0"/>
              <a:t> </a:t>
            </a:r>
            <a:r>
              <a:rPr lang="en" sz="2400" b="1" dirty="0"/>
              <a:t>testers:</a:t>
            </a:r>
          </a:p>
          <a:p>
            <a:r>
              <a:rPr lang="en" sz="2400" dirty="0"/>
              <a:t>12 </a:t>
            </a:r>
            <a:r>
              <a:rPr lang="ru-RU" sz="2400" dirty="0"/>
              <a:t>тысяч тестировщиков из 7 стран</a:t>
            </a:r>
          </a:p>
          <a:p>
            <a:r>
              <a:rPr lang="ru-RU" sz="2400" dirty="0"/>
              <a:t>Внешний багтрекер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Инструменты</a:t>
            </a:r>
            <a:r>
              <a:rPr dirty="0"/>
              <a:t> </a:t>
            </a:r>
            <a:r>
              <a:rPr lang="ru-RU" dirty="0"/>
              <a:t>для</a:t>
            </a:r>
            <a:r>
              <a:rPr dirty="0"/>
              <a:t> </a:t>
            </a:r>
            <a:r>
              <a:rPr lang="ru-RU" dirty="0"/>
              <a:t>сбора обратной связи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44892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2"/>
              </a:rPr>
              <a:t>userbrain.net</a:t>
            </a:r>
            <a:r>
              <a:rPr sz="2400" dirty="0"/>
              <a:t> (видео как используют продукт)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3"/>
              </a:rPr>
              <a:t>ﬂinto.com</a:t>
            </a:r>
            <a:r>
              <a:rPr sz="2400" dirty="0"/>
              <a:t> (прототипы из jpg)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solidFill>
                  <a:schemeClr val="accent5">
                    <a:lumMod val="50000"/>
                  </a:schemeClr>
                </a:solidFill>
              </a:rPr>
              <a:t>UserVoice</a:t>
            </a:r>
            <a:r>
              <a:rPr sz="2400" dirty="0"/>
              <a:t> (фидбэк)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noProof="1">
                <a:solidFill>
                  <a:schemeClr val="accent5">
                    <a:lumMod val="50000"/>
                  </a:schemeClr>
                </a:solidFill>
              </a:rPr>
              <a:t>KanoSurvey</a:t>
            </a:r>
            <a:r>
              <a:rPr sz="2400" dirty="0"/>
              <a:t> (приоритетность фичей)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4"/>
              </a:rPr>
              <a:t>optimizely.com</a:t>
            </a:r>
            <a:r>
              <a:rPr sz="2400" dirty="0"/>
              <a:t> (A/B эксперименты)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5"/>
              </a:rPr>
              <a:t>wootric.com</a:t>
            </a:r>
            <a:r>
              <a:rPr sz="2400" dirty="0"/>
              <a:t> (опросы на сервисе)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Отзывы и форумы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Обзвон (мессенджеры</a:t>
            </a:r>
            <a:r>
              <a:rPr sz="2400" dirty="0"/>
              <a:t>, Skype)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1752315"/>
            <a:ext cx="3265714" cy="9037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dirty="0">
                <a:hlinkClick r:id="rId6"/>
              </a:rPr>
              <a:t>8 лучших инструментов сбора обратной связи для </a:t>
            </a:r>
            <a:r>
              <a:rPr lang="en" dirty="0">
                <a:hlinkClick r:id="rId6"/>
              </a:rPr>
              <a:t>SaaS-</a:t>
            </a:r>
            <a:r>
              <a:rPr lang="ru-RU" dirty="0">
                <a:hlinkClick r:id="rId6"/>
              </a:rPr>
              <a:t>компаний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FC25A-4788-C45D-5658-97C54F4020EA}"/>
              </a:ext>
            </a:extLst>
          </p:cNvPr>
          <p:cNvSpPr txBox="1"/>
          <p:nvPr/>
        </p:nvSpPr>
        <p:spPr>
          <a:xfrm>
            <a:off x="7913914" y="3276600"/>
            <a:ext cx="3984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Инструменты для проведения микро-опросов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7"/>
              </a:rPr>
              <a:t>Userpilot</a:t>
            </a:r>
            <a:br>
              <a:rPr lang="en" dirty="0"/>
            </a:br>
            <a:r>
              <a:rPr lang="en" dirty="0">
                <a:hlinkClick r:id="rId8"/>
              </a:rPr>
              <a:t>Wootric</a:t>
            </a:r>
            <a:br>
              <a:rPr lang="en" dirty="0"/>
            </a:br>
            <a:r>
              <a:rPr lang="en" dirty="0">
                <a:hlinkClick r:id="rId9"/>
              </a:rPr>
              <a:t>Refiner</a:t>
            </a:r>
            <a:br>
              <a:rPr lang="en" dirty="0"/>
            </a:br>
            <a:r>
              <a:rPr lang="en" dirty="0">
                <a:hlinkClick r:id="rId10"/>
              </a:rPr>
              <a:t>Survicate</a:t>
            </a:r>
            <a:endParaRPr lang="en" dirty="0"/>
          </a:p>
          <a:p>
            <a:pPr algn="l"/>
            <a:r>
              <a:rPr lang="ru-RU" dirty="0"/>
              <a:t>Длинные анкеты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1"/>
              </a:rPr>
              <a:t>Hotjar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2"/>
              </a:rPr>
              <a:t>Typeform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3"/>
              </a:rPr>
              <a:t>Survey Anyplace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4"/>
              </a:rPr>
              <a:t>Feedier</a:t>
            </a:r>
            <a:endParaRPr lang="e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131" y="675414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131" y="1706001"/>
            <a:ext cx="5636982" cy="2772481"/>
          </a:xfrm>
          <a:prstGeom prst="rect">
            <a:avLst/>
          </a:prstGeom>
        </p:spPr>
        <p:txBody>
          <a:bodyPr vert="horz" wrap="square" lIns="0" tIns="8467" rIns="0" bIns="0" rtlCol="0">
            <a:noAutofit/>
          </a:bodyPr>
          <a:lstStyle/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Каналы, чтобы команда писала</a:t>
            </a:r>
          </a:p>
          <a:p>
            <a:pPr marL="808567" lvl="1" indent="-342900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/>
              <a:t>Чат в мессенджерах</a:t>
            </a:r>
          </a:p>
          <a:p>
            <a:pPr marL="808567" lvl="1" indent="-342900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/>
              <a:t>Почтовый ящик и т.п.</a:t>
            </a:r>
          </a:p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Брейнштормы</a:t>
            </a:r>
          </a:p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Рассказывать команде про метрики</a:t>
            </a:r>
          </a:p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sz="2400" dirty="0"/>
              <a:t>Impact Mapping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4EA6-1786-2D2B-5896-2BA130510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4F6DF41-EE80-B217-5D2E-E9F86093A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442" y="274381"/>
            <a:ext cx="8735574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Как использовать метрики</a:t>
            </a:r>
            <a:br>
              <a:rPr lang="ru-RU" sz="4000" dirty="0"/>
            </a:br>
            <a:r>
              <a:rPr lang="ru-RU" sz="4000" dirty="0"/>
              <a:t>для генерации / приоритизации фичей</a:t>
            </a:r>
            <a:endParaRPr sz="40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F91974-E02D-1003-3A47-86562A37D341}"/>
              </a:ext>
            </a:extLst>
          </p:cNvPr>
          <p:cNvSpPr txBox="1"/>
          <p:nvPr/>
        </p:nvSpPr>
        <p:spPr>
          <a:xfrm>
            <a:off x="918356" y="2016652"/>
            <a:ext cx="3455247" cy="110641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2200" dirty="0"/>
              <a:t>Узнаём цели компании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F6A0C90-2F26-0A63-5185-55CAA2356BB3}"/>
              </a:ext>
            </a:extLst>
          </p:cNvPr>
          <p:cNvSpPr txBox="1"/>
          <p:nvPr/>
        </p:nvSpPr>
        <p:spPr>
          <a:xfrm>
            <a:off x="5705106" y="2058216"/>
            <a:ext cx="4533901" cy="188098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lang="ru-RU"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lang="ru-RU"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Определяем цели и метрики</a:t>
            </a:r>
            <a:br>
              <a:rPr lang="ru-RU" sz="2200" dirty="0"/>
            </a:br>
            <a:r>
              <a:rPr lang="ru-RU" sz="2200" dirty="0"/>
              <a:t>конкретного сервиса</a:t>
            </a:r>
          </a:p>
          <a:p>
            <a:pPr marL="8467">
              <a:spcBef>
                <a:spcPts val="1000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Иерархия метрик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4591752-91CA-CCC8-FE19-A53B4B8A5EDA}"/>
              </a:ext>
            </a:extLst>
          </p:cNvPr>
          <p:cNvSpPr txBox="1"/>
          <p:nvPr/>
        </p:nvSpPr>
        <p:spPr>
          <a:xfrm>
            <a:off x="891188" y="4134802"/>
            <a:ext cx="4122927" cy="26658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Собираем и оцениваем идеи</a:t>
            </a:r>
          </a:p>
          <a:p>
            <a:pPr marL="75780">
              <a:spcBef>
                <a:spcPts val="310"/>
              </a:spcBef>
            </a:pPr>
            <a:r>
              <a:rPr lang="ru-RU" sz="2200" dirty="0"/>
              <a:t>под цели сервиса</a:t>
            </a: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Сбор идей и категоризация (таблица с фичами)</a:t>
            </a: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Оценка и приоритезация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F1DBB8A-9F10-7650-6C70-10528020B6CE}"/>
              </a:ext>
            </a:extLst>
          </p:cNvPr>
          <p:cNvSpPr/>
          <p:nvPr/>
        </p:nvSpPr>
        <p:spPr>
          <a:xfrm>
            <a:off x="916673" y="2294254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5BE6B-01C6-19F6-4898-D1B298C7439E}"/>
              </a:ext>
            </a:extLst>
          </p:cNvPr>
          <p:cNvSpPr txBox="1"/>
          <p:nvPr/>
        </p:nvSpPr>
        <p:spPr>
          <a:xfrm>
            <a:off x="5558177" y="4478763"/>
            <a:ext cx="4533900" cy="195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95"/>
            <a:r>
              <a:rPr lang="ru-RU" sz="5400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lang="ru-RU" sz="5400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1800" spc="117" dirty="0">
                <a:latin typeface="Arial"/>
                <a:cs typeface="Arial"/>
              </a:rPr>
              <a:t>Собираем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планы</a:t>
            </a:r>
            <a:r>
              <a:rPr lang="ru-RU" sz="1800" spc="-17" dirty="0">
                <a:latin typeface="Arial"/>
                <a:cs typeface="Arial"/>
              </a:rPr>
              <a:t> </a:t>
            </a:r>
            <a:r>
              <a:rPr lang="ru-RU" sz="1800" spc="180" dirty="0">
                <a:latin typeface="Arial"/>
                <a:cs typeface="Arial"/>
              </a:rPr>
              <a:t>по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27" dirty="0">
                <a:latin typeface="Arial"/>
                <a:cs typeface="Arial"/>
              </a:rPr>
              <a:t>релизам</a:t>
            </a:r>
            <a:endParaRPr lang="ru-RU" sz="1800" dirty="0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Планы по месяцам</a:t>
            </a:r>
            <a:endParaRPr lang="ru-RU" sz="2000" dirty="0">
              <a:cs typeface="Arial"/>
            </a:endParaRPr>
          </a:p>
          <a:p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CB2D6E1-E13A-AAE4-843D-C548BCF52C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1097" y="3698546"/>
            <a:ext cx="4050346" cy="154105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016995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E56D-AA73-A00C-0AC8-4B5146D2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B70600-1F6A-AF06-566D-22CD575BA0F6}"/>
              </a:ext>
            </a:extLst>
          </p:cNvPr>
          <p:cNvSpPr txBox="1">
            <a:spLocks/>
          </p:cNvSpPr>
          <p:nvPr/>
        </p:nvSpPr>
        <p:spPr>
          <a:xfrm>
            <a:off x="395996" y="185663"/>
            <a:ext cx="11375589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Пример таблица с идеями фичей на основе метрик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CF0826BA-D5DE-48DF-18F7-350BE16A72C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378" y="813227"/>
            <a:ext cx="10999244" cy="6192108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EDFC1B4B-9174-668D-B794-4A24B8CF5F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6758" y="877468"/>
            <a:ext cx="10598484" cy="5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1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43043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08" y="182452"/>
            <a:ext cx="11263394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Использование </a:t>
            </a:r>
            <a:r>
              <a:rPr dirty="0"/>
              <a:t>Impact Mapping</a:t>
            </a:r>
            <a:r>
              <a:rPr lang="en-US" dirty="0"/>
              <a:t> </a:t>
            </a:r>
            <a:r>
              <a:rPr lang="ru-RU" sz="4000" dirty="0"/>
              <a:t>(</a:t>
            </a:r>
            <a:r>
              <a:rPr lang="en-US" sz="4000" dirty="0"/>
              <a:t>«</a:t>
            </a:r>
            <a:r>
              <a:rPr lang="ru-RU" sz="4000" dirty="0"/>
              <a:t>карта влияния</a:t>
            </a:r>
            <a:r>
              <a:rPr lang="en-US" sz="4000" dirty="0"/>
              <a:t>»</a:t>
            </a:r>
            <a:r>
              <a:rPr lang="ru-RU" sz="4000" dirty="0"/>
              <a:t>)</a:t>
            </a:r>
            <a:br>
              <a:rPr lang="ru-RU" dirty="0"/>
            </a:br>
            <a:r>
              <a:rPr lang="ru-RU" sz="2800" dirty="0"/>
              <a:t>для генерации новых идей</a:t>
            </a:r>
            <a:endParaRPr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665409" y="1480653"/>
            <a:ext cx="5430592" cy="23427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500"/>
              </a:spcBef>
            </a:pPr>
            <a:r>
              <a:rPr lang="en" sz="2000" dirty="0"/>
              <a:t>Impact mapping — </a:t>
            </a:r>
            <a:r>
              <a:rPr lang="ru-RU" sz="2000" dirty="0"/>
              <a:t>это графический инструмент, который позволяет генерировать новые идеи и гипотезы.</a:t>
            </a:r>
            <a:endParaRPr lang="en-US" sz="2000" dirty="0"/>
          </a:p>
          <a:p>
            <a:pPr algn="l">
              <a:spcBef>
                <a:spcPts val="500"/>
              </a:spcBef>
            </a:pPr>
            <a:r>
              <a:rPr lang="ru-RU" sz="2000" b="1" dirty="0"/>
              <a:t>Для чего применяется </a:t>
            </a:r>
            <a:r>
              <a:rPr lang="en" sz="2000" b="1" dirty="0"/>
              <a:t>Impact Mapping?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формирования бэклога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определения рисков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генерации гипотез по развитию продукта</a:t>
            </a:r>
          </a:p>
        </p:txBody>
      </p:sp>
      <p:pic>
        <p:nvPicPr>
          <p:cNvPr id="3074" name="Picture 2" descr="impact map">
            <a:extLst>
              <a:ext uri="{FF2B5EF4-FFF2-40B4-BE49-F238E27FC236}">
                <a16:creationId xmlns:a16="http://schemas.microsoft.com/office/drawing/2014/main" id="{46AA173F-934F-EB30-2CE0-73E2EA61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5153" y="1210809"/>
            <a:ext cx="5430592" cy="259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7CF89-9034-E811-20A3-C2B309DCE1E8}"/>
              </a:ext>
            </a:extLst>
          </p:cNvPr>
          <p:cNvSpPr txBox="1"/>
          <p:nvPr/>
        </p:nvSpPr>
        <p:spPr>
          <a:xfrm>
            <a:off x="6747640" y="3962400"/>
            <a:ext cx="53287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Цель («Зачем»?)</a:t>
            </a:r>
            <a:endParaRPr lang="en-US" sz="2000" dirty="0"/>
          </a:p>
          <a:p>
            <a:pPr lvl="1"/>
            <a:r>
              <a:rPr lang="ru-RU" sz="2000" dirty="0"/>
              <a:t>Ради чего строим </a:t>
            </a:r>
            <a:r>
              <a:rPr lang="en-US" sz="2000" dirty="0"/>
              <a:t>IM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Действующие лица («Кто?»)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целевые пользователи,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отдельные группы пользователей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прочие стейкхолдеры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Влияние действующих лиц («Как?»)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пользователи рекомендовали наш продукт</a:t>
            </a:r>
            <a:endParaRPr lang="en-US" dirty="0"/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Что сделать нам («Что?»)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6517" y="603907"/>
            <a:ext cx="11229645" cy="606980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00" y="110250"/>
            <a:ext cx="11524871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dirty="0"/>
              <a:t>Impact Mapping</a:t>
            </a:r>
            <a:r>
              <a:rPr lang="ru-RU" sz="4000" dirty="0"/>
              <a:t> для улучшения конкретной метрики</a:t>
            </a:r>
            <a:endParaRPr sz="40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184152"/>
            <a:ext cx="8158568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Новые идеи:</a:t>
            </a:r>
            <a:br>
              <a:rPr lang="ru-RU" dirty="0"/>
            </a:br>
            <a:r>
              <a:rPr lang="ru-RU" dirty="0"/>
              <a:t>Конкуренты и другие 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837239"/>
            <a:ext cx="4592300" cy="316838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800" noProof="1">
                <a:solidFill>
                  <a:schemeClr val="accent5">
                    <a:lumMod val="50000"/>
                  </a:schemeClr>
                </a:solidFill>
              </a:rPr>
              <a:t>Анализ конкурентов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Смотрим на их продукты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Мнение и</a:t>
            </a:r>
            <a:r>
              <a:rPr sz="2400" noProof="1"/>
              <a:t>х пользовател</a:t>
            </a:r>
            <a:r>
              <a:rPr lang="ru-RU" sz="2400" noProof="1"/>
              <a:t>ей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ru-RU" sz="2400" dirty="0"/>
              <a:t>опросы / отзывы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Отчёты с анализом рынка</a:t>
            </a:r>
            <a:endParaRPr lang="en-US" sz="2400" dirty="0"/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Смотрим их сайты / рекламные материалы / паблики / группы </a:t>
            </a:r>
            <a:endParaRPr sz="24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454697" y="3903916"/>
            <a:ext cx="4014893" cy="2522058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Топ запросов поисковиков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</a:t>
            </a:r>
            <a:r>
              <a:rPr lang="ru-RU" sz="2400" noProof="1"/>
              <a:t>Топ сторов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Рекомендации стора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Опрос аудитории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Обзор рынка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765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787765" y="31801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Список конкурентов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189186"/>
            <a:ext cx="10515600" cy="1294796"/>
          </a:xfrm>
        </p:spPr>
        <p:txBody>
          <a:bodyPr>
            <a:normAutofit/>
          </a:bodyPr>
          <a:lstStyle/>
          <a:p>
            <a:r>
              <a:rPr lang="ru-RU" sz="3600" dirty="0"/>
              <a:t>Где брать новые идеи:</a:t>
            </a:r>
            <a:br>
              <a:rPr lang="ru-RU" sz="3600" dirty="0"/>
            </a:br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828799"/>
            <a:ext cx="7652657" cy="4748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в вашей нише.</a:t>
            </a:r>
            <a:br>
              <a:rPr lang="ru-RU" sz="2400" b="0" i="0" dirty="0">
                <a:solidFill>
                  <a:srgbClr val="333333"/>
                </a:solidFill>
                <a:effectLst/>
              </a:rPr>
            </a:br>
            <a:r>
              <a:rPr lang="ru-RU" sz="2400" b="0" i="0" dirty="0">
                <a:solidFill>
                  <a:srgbClr val="333333"/>
                </a:solidFill>
                <a:effectLst/>
              </a:rPr>
              <a:t>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sz="2400" b="0" i="0" dirty="0">
              <a:solidFill>
                <a:srgbClr val="333333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ru-RU" sz="2000" noProof="1">
                <a:solidFill>
                  <a:srgbClr val="333333"/>
                </a:solidFill>
              </a:rPr>
              <a:t>Пример: </a:t>
            </a:r>
            <a:r>
              <a:rPr lang="ru-RU" sz="2000" i="1" noProof="1">
                <a:solidFill>
                  <a:srgbClr val="333333"/>
                </a:solidFill>
              </a:rPr>
              <a:t>Оскар Хартман</a:t>
            </a:r>
            <a:r>
              <a:rPr lang="ru-RU" sz="2000" noProof="1">
                <a:solidFill>
                  <a:srgbClr val="333333"/>
                </a:solidFill>
              </a:rPr>
              <a:t> — </a:t>
            </a:r>
            <a:r>
              <a:rPr lang="en-US" sz="2000" noProof="1">
                <a:solidFill>
                  <a:srgbClr val="333333"/>
                </a:solidFill>
              </a:rPr>
              <a:t>Avito, Carprice, CarFix, KupiVIP</a:t>
            </a:r>
            <a:r>
              <a:rPr lang="ru-RU" sz="2000" noProof="1">
                <a:solidFill>
                  <a:srgbClr val="333333"/>
                </a:solidFill>
              </a:rPr>
              <a:t>, </a:t>
            </a:r>
            <a:r>
              <a:rPr lang="en" sz="2000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sz="2000" noProof="1">
              <a:solidFill>
                <a:srgbClr val="333333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noProof="1">
                <a:solidFill>
                  <a:srgbClr val="333333"/>
                </a:solidFill>
              </a:rPr>
              <a:t>Какие компании / бизнес-модели хорошо зарабатывают за рубежом?</a:t>
            </a:r>
            <a:endParaRPr lang="ru-RU" sz="2400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989" y="1828800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80F9A-D0A8-7DF1-FB4F-C14F44D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0307-0732-6B85-66B8-73BAFEA1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351270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A0BE9-FB5B-F852-B216-E0858098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281946"/>
            <a:ext cx="10515600" cy="503130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Всё есть продукт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Примеры: фестиваль, концерт, спортивное соревнование, вечеринка для друзей</a:t>
            </a:r>
            <a:r>
              <a:rPr lang="en-US" sz="2000" dirty="0"/>
              <a:t>, </a:t>
            </a:r>
            <a:r>
              <a:rPr lang="ru-RU" sz="2000" dirty="0"/>
              <a:t>день рождения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Кладбище мёртвых продуктов — люди начинают делать не поняв рынок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про </a:t>
            </a:r>
            <a:r>
              <a:rPr lang="en-US" sz="2000" dirty="0"/>
              <a:t>HR-AI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Важно понимать основные понятия, чтобы говорить с другими специалистами на их языке</a:t>
            </a:r>
            <a:r>
              <a:rPr lang="en-US" sz="2400" dirty="0"/>
              <a:t> — </a:t>
            </a:r>
            <a:r>
              <a:rPr lang="ru-RU" sz="2400" dirty="0"/>
              <a:t>даже если ты простой программист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с анализом данных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Стартапы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Если вы хотите создать в любом бизнесе / участвовать в качестве партнёра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0039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Приоритизация фичей / гипотез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DCEDC-BC49-24FE-7C06-11E0354D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dirty="0"/>
              <a:t>“The Periodic Table of Product Prioritization Techniques”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Подходы и фреймворки приоритизации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Категоризация и приоритизация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7F4FC-D585-02C5-19F1-E5B2DAEB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376" cy="4351338"/>
          </a:xfrm>
        </p:spPr>
        <p:txBody>
          <a:bodyPr/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lang="ru-RU" dirty="0"/>
              <a:t>Собрать идеи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Выбрать подход для оценки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Оценить фичи, ресурсы и сроки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Определить что делать с ними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868395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6533" y="5486400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9433" y="1529737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9205" y="3302488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429829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4069129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889880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8" y="1533934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305" y="1347235"/>
            <a:ext cx="3111629" cy="1750298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57D8F36-F037-6AAC-8E84-8D6489ED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34" y="439749"/>
            <a:ext cx="11353800" cy="814140"/>
          </a:xfrm>
        </p:spPr>
        <p:txBody>
          <a:bodyPr/>
          <a:lstStyle/>
          <a:p>
            <a:r>
              <a:rPr lang="ru-RU" dirty="0"/>
              <a:t>Разные компании используют разные подходы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3876" y="4557874"/>
            <a:ext cx="4868124" cy="23001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dirty="0"/>
              <a:t>Быстрая и медленная оценка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BB5649-A4FF-9F02-0F9C-8AAF3F32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1066"/>
          </a:xfrm>
        </p:spPr>
        <p:txBody>
          <a:bodyPr>
            <a:normAutofit/>
          </a:bodyPr>
          <a:lstStyle/>
          <a:p>
            <a:pPr marL="8467" marR="516916" indent="0">
              <a:lnSpc>
                <a:spcPct val="100000"/>
              </a:lnSpc>
              <a:spcBef>
                <a:spcPts val="67"/>
              </a:spcBef>
              <a:buNone/>
              <a:tabLst>
                <a:tab pos="414464" algn="l"/>
              </a:tabLst>
            </a:pPr>
            <a:r>
              <a:rPr lang="ru-RU" dirty="0"/>
              <a:t>Практически в каждой компании приоритезация разбивается на 2 шага — быструю и медленную оценки: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Быстрая помогает отбросить наиболее неподходящих,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Медленная помогает выбрать из оставшихся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47648"/>
            <a:ext cx="8531051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dirty="0">
                <a:solidFill>
                  <a:schemeClr val="bg2">
                    <a:lumMod val="50000"/>
                  </a:schemeClr>
                </a:solidFill>
              </a:rPr>
            </a:br>
            <a:r>
              <a:rPr dirty="0"/>
              <a:t>Reach / Frequency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154107"/>
            <a:ext cx="10318963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/>
              <a:t>Poker 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034" y="412548"/>
            <a:ext cx="11032655" cy="4230768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81372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lang="ru-RU" sz="2000" dirty="0"/>
              <a:t>Количество баллов = количество гипотез</a:t>
            </a:r>
            <a:br>
              <a:rPr lang="ru-RU" sz="2000" dirty="0"/>
            </a:br>
            <a:r>
              <a:rPr lang="ru-RU" sz="2000" dirty="0"/>
              <a:t>В примере максимум 6 баллов у каждого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1" y="428935"/>
            <a:ext cx="530098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Первичный скоринг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214" y="2169526"/>
            <a:ext cx="10604938" cy="1255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0" y="449955"/>
            <a:ext cx="5354743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Финальный скоринг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76" y="5352853"/>
            <a:ext cx="10107078" cy="112609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734934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Метод </a:t>
            </a:r>
            <a:r>
              <a:rPr lang="en-US" dirty="0"/>
              <a:t>RICE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734934" y="1106982"/>
            <a:ext cx="9479088" cy="2911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spcBef>
                <a:spcPts val="1945"/>
              </a:spcBef>
            </a:pPr>
            <a:r>
              <a:rPr sz="2000" b="1" dirty="0">
                <a:solidFill>
                  <a:srgbClr val="0432FF"/>
                </a:solidFill>
              </a:rPr>
              <a:t>RICE</a:t>
            </a:r>
            <a:r>
              <a:rPr sz="2000" dirty="0"/>
              <a:t> — это метод приоритизации идей и фич продукта.</a:t>
            </a:r>
          </a:p>
          <a:p>
            <a:pPr marL="53975" marR="740410"/>
            <a:r>
              <a:rPr sz="2000" dirty="0"/>
              <a:t>Аббревиатура включает 4 фактора, которые менеджер продукта может смело использовать для оценки и приоритизации продуктовых фич:</a:t>
            </a:r>
            <a:endParaRPr lang="ru-RU" sz="1600" b="1" spc="75" dirty="0">
              <a:solidFill>
                <a:srgbClr val="0034EC"/>
              </a:solidFill>
              <a:latin typeface="Arial"/>
              <a:cs typeface="Arial"/>
            </a:endParaRPr>
          </a:p>
          <a:p>
            <a:pPr marL="252000" indent="-2520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Reach</a:t>
            </a:r>
            <a:r>
              <a:rPr lang="en" sz="2000" dirty="0"/>
              <a:t> — </a:t>
            </a:r>
            <a:r>
              <a:rPr lang="ru-RU" sz="2000" b="1" dirty="0"/>
              <a:t>охват</a:t>
            </a:r>
            <a:r>
              <a:rPr lang="en-US" sz="2000" dirty="0"/>
              <a:t>; </a:t>
            </a:r>
            <a:r>
              <a:rPr lang="ru-RU" sz="2000" dirty="0"/>
              <a:t>на скольких людей это повлияет?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Impact</a:t>
            </a:r>
            <a:r>
              <a:rPr lang="en" sz="2000" dirty="0"/>
              <a:t> — </a:t>
            </a:r>
            <a:r>
              <a:rPr lang="ru-RU" sz="2000" b="1" dirty="0"/>
              <a:t>влияние</a:t>
            </a:r>
            <a:r>
              <a:rPr lang="en-US" sz="2000" dirty="0"/>
              <a:t>; </a:t>
            </a:r>
            <a:r>
              <a:rPr lang="ru-RU" sz="2000" dirty="0"/>
              <a:t>насколько это повлияет на каждого человека? (Очень сильно = 3</a:t>
            </a:r>
            <a:r>
              <a:rPr lang="en" sz="2000" dirty="0"/>
              <a:t>x, </a:t>
            </a:r>
            <a:r>
              <a:rPr lang="ru-RU" sz="2000" dirty="0"/>
              <a:t>Сильно = 2</a:t>
            </a:r>
            <a:r>
              <a:rPr lang="en" sz="2000" dirty="0"/>
              <a:t>x, </a:t>
            </a:r>
            <a:r>
              <a:rPr lang="ru-RU" sz="2000" dirty="0"/>
              <a:t>Средне = 1</a:t>
            </a:r>
            <a:r>
              <a:rPr lang="en" sz="2000" dirty="0"/>
              <a:t>x, </a:t>
            </a:r>
            <a:r>
              <a:rPr lang="ru-RU" sz="2000" dirty="0"/>
              <a:t>Слабо = 0,5</a:t>
            </a:r>
            <a:r>
              <a:rPr lang="en" sz="2000" dirty="0"/>
              <a:t>x, </a:t>
            </a:r>
            <a:r>
              <a:rPr lang="ru-RU" sz="2000" dirty="0"/>
              <a:t>Минимально = 0,25</a:t>
            </a:r>
            <a:r>
              <a:rPr lang="en" sz="2000" dirty="0"/>
              <a:t>x.)</a:t>
            </a:r>
            <a:endParaRPr lang="ru-RU" sz="2000" dirty="0"/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Conﬁdence</a:t>
            </a:r>
            <a:r>
              <a:rPr lang="en" sz="2000" dirty="0"/>
              <a:t> — </a:t>
            </a:r>
            <a:r>
              <a:rPr lang="ru-RU" sz="2000" b="1" dirty="0"/>
              <a:t>уверенность в</a:t>
            </a:r>
            <a:r>
              <a:rPr lang="ru-RU" sz="2000" dirty="0"/>
              <a:t> вашей </a:t>
            </a:r>
            <a:r>
              <a:rPr lang="ru-RU" sz="2000" b="1" dirty="0"/>
              <a:t>оценке</a:t>
            </a:r>
            <a:r>
              <a:rPr lang="ru-RU" sz="2000" dirty="0"/>
              <a:t> охвата, влияния и трудозатрат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ru-RU" sz="2000" dirty="0"/>
              <a:t>насколько вы уверены в своей оценке? (Сильно = 100%, Средне = 80%, Слабо = 50%)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Effort</a:t>
            </a:r>
            <a:r>
              <a:rPr lang="en" sz="2000" dirty="0"/>
              <a:t> — </a:t>
            </a:r>
            <a:r>
              <a:rPr lang="ru-RU" sz="2000" b="1" dirty="0"/>
              <a:t>трудозатраты</a:t>
            </a:r>
            <a:r>
              <a:rPr lang="en-US" sz="2000" b="1" dirty="0"/>
              <a:t> / </a:t>
            </a:r>
            <a:r>
              <a:rPr lang="ru-RU" sz="2000" b="1" dirty="0"/>
              <a:t>усилия</a:t>
            </a:r>
            <a:r>
              <a:rPr lang="en-US" sz="2000" dirty="0"/>
              <a:t>; </a:t>
            </a:r>
            <a:r>
              <a:rPr lang="ru-RU" sz="2000" dirty="0"/>
              <a:t>сколько «человеко-месяцев» это займет?</a:t>
            </a:r>
            <a:endParaRPr sz="2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>
            <a:cxnSpLocks/>
          </p:cNvCxnSpPr>
          <p:nvPr/>
        </p:nvCxnSpPr>
        <p:spPr>
          <a:xfrm>
            <a:off x="2596031" y="4623384"/>
            <a:ext cx="39825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bject 3">
            <a:extLst>
              <a:ext uri="{FF2B5EF4-FFF2-40B4-BE49-F238E27FC236}">
                <a16:creationId xmlns:a16="http://schemas.microsoft.com/office/drawing/2014/main" id="{284AFEC7-8031-2F8A-4287-7151FE30E802}"/>
              </a:ext>
            </a:extLst>
          </p:cNvPr>
          <p:cNvSpPr txBox="1"/>
          <p:nvPr/>
        </p:nvSpPr>
        <p:spPr>
          <a:xfrm>
            <a:off x="767563" y="4173233"/>
            <a:ext cx="5595137" cy="1126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922463">
              <a:lnSpc>
                <a:spcPct val="100000"/>
              </a:lnSpc>
            </a:pPr>
            <a:r>
              <a:rPr lang="en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pc="75" dirty="0">
                <a:latin typeface="Arial"/>
                <a:cs typeface="Arial"/>
              </a:rPr>
              <a:t>each</a:t>
            </a:r>
            <a:r>
              <a:rPr lang="en" spc="-5" dirty="0">
                <a:latin typeface="Arial"/>
                <a:cs typeface="Arial"/>
              </a:rPr>
              <a:t> </a:t>
            </a:r>
            <a:r>
              <a:rPr lang="en" dirty="0">
                <a:latin typeface="Arial"/>
                <a:cs typeface="Arial"/>
              </a:rPr>
              <a:t>x </a:t>
            </a:r>
            <a:r>
              <a:rPr lang="en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pc="165" dirty="0">
                <a:latin typeface="Arial"/>
                <a:cs typeface="Arial"/>
              </a:rPr>
              <a:t>mpact</a:t>
            </a:r>
            <a:r>
              <a:rPr lang="en" dirty="0">
                <a:latin typeface="Arial"/>
                <a:cs typeface="Arial"/>
              </a:rPr>
              <a:t> x </a:t>
            </a:r>
            <a:r>
              <a:rPr lang="en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lang="en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lang="en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pc="-10" dirty="0">
                <a:latin typeface="Arial"/>
                <a:cs typeface="Arial"/>
              </a:rPr>
              <a:t>SCORE</a:t>
            </a:r>
            <a:r>
              <a:rPr lang="en" dirty="0">
                <a:latin typeface="Arial"/>
                <a:cs typeface="Arial"/>
              </a:rPr>
              <a:t>	</a:t>
            </a:r>
            <a:r>
              <a:rPr lang="en" spc="-50" dirty="0">
                <a:latin typeface="Arial"/>
                <a:cs typeface="Arial"/>
              </a:rPr>
              <a:t>= </a:t>
            </a:r>
            <a:endParaRPr lang="en" dirty="0">
              <a:latin typeface="Arial"/>
              <a:cs typeface="Arial"/>
            </a:endParaRPr>
          </a:p>
          <a:p>
            <a:pPr marL="2714625">
              <a:lnSpc>
                <a:spcPct val="100000"/>
              </a:lnSpc>
              <a:spcBef>
                <a:spcPts val="15"/>
              </a:spcBef>
            </a:pPr>
            <a:r>
              <a:rPr lang="en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pc="90" dirty="0">
                <a:latin typeface="Arial"/>
                <a:cs typeface="Arial"/>
              </a:rPr>
              <a:t>ffort</a:t>
            </a:r>
            <a:endParaRPr lang="en"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8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260088"/>
            <a:ext cx="5803047" cy="50692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>
                <a:solidFill>
                  <a:srgbClr val="00FA00"/>
                </a:solidFill>
                <a:latin typeface="Lucida Console" panose="020B0609040504020204" pitchFamily="49" charset="0"/>
              </a:rPr>
              <a:t>+</a:t>
            </a:r>
            <a:endParaRPr lang="ru-RU" sz="5000" dirty="0">
              <a:solidFill>
                <a:srgbClr val="00FA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Постоянный профессиональный рост / </a:t>
            </a:r>
            <a:r>
              <a:rPr lang="en-US" sz="2200" dirty="0"/>
              <a:t>challenge</a:t>
            </a:r>
            <a:endParaRPr lang="ru-RU" sz="22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Не скучно, мало рутины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Востребованная и суперактуальная профессия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Постоянно появляются новые продукты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Самореализация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Твои действия влияют на рынок, твои продукты могут улучшить жизни людей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572250" y="1260088"/>
            <a:ext cx="4828596" cy="5069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endParaRPr lang="en-US" sz="6000" dirty="0">
              <a:solidFill>
                <a:srgbClr val="FF0000"/>
              </a:solidFill>
              <a:highlight>
                <a:srgbClr val="FF0000"/>
              </a:highlight>
              <a:latin typeface="Lucida Console" panose="020B06090405040202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Высокий уровень ответственности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Риск эмоционального выгорания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Много коммуникации</a:t>
            </a:r>
          </a:p>
          <a:p>
            <a:pPr marL="8001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 руководством, командой, пользователями и т.п.</a:t>
            </a:r>
            <a:endParaRPr lang="ru-RU" sz="2200" dirty="0"/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Высокие требования к проф. навыкам</a:t>
            </a:r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62254D-49F3-421D-72EC-14283B4B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063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" dirty="0"/>
              <a:t>ICE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7E1F8A6-04B1-18F3-1814-62E3921D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 lnSpcReduction="10000"/>
          </a:bodyPr>
          <a:lstStyle/>
          <a:p>
            <a:pPr marL="0" marR="1537335" indent="0">
              <a:lnSpc>
                <a:spcPct val="101600"/>
              </a:lnSpc>
              <a:spcBef>
                <a:spcPts val="70"/>
              </a:spcBef>
              <a:buNone/>
            </a:pPr>
            <a:r>
              <a:rPr lang="ru-RU" dirty="0"/>
              <a:t>Метод определения приоритетов </a:t>
            </a:r>
            <a:r>
              <a:rPr lang="en" dirty="0"/>
              <a:t>ICE </a:t>
            </a:r>
            <a:r>
              <a:rPr lang="ru-RU" dirty="0"/>
              <a:t>был придуман Шоном Эллисом, который известен авторством термина </a:t>
            </a:r>
            <a:r>
              <a:rPr lang="en" dirty="0"/>
              <a:t>Growth Hacker.</a:t>
            </a:r>
          </a:p>
          <a:p>
            <a:pPr marL="252000" indent="-2520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lang="en" b="1" dirty="0"/>
              <a:t>Impact</a:t>
            </a:r>
            <a:r>
              <a:rPr lang="en" dirty="0"/>
              <a:t> — </a:t>
            </a:r>
            <a:r>
              <a:rPr lang="ru-RU" dirty="0"/>
              <a:t>влияние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Conﬁdence</a:t>
            </a:r>
            <a:r>
              <a:rPr lang="en" dirty="0"/>
              <a:t> — </a:t>
            </a:r>
            <a:r>
              <a:rPr lang="ru-RU" dirty="0"/>
              <a:t>уверенность в вашей оценке охвата, влияния и трудозатрат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Ease</a:t>
            </a:r>
            <a:r>
              <a:rPr lang="en" dirty="0"/>
              <a:t> — </a:t>
            </a:r>
            <a:r>
              <a:rPr lang="ru-RU" dirty="0"/>
              <a:t>легкость реализации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endParaRPr lang="ru-RU" spc="12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54"/>
              </a:spcBef>
              <a:buNone/>
              <a:tabLst>
                <a:tab pos="440690" algn="l"/>
              </a:tabLst>
            </a:pPr>
            <a:r>
              <a:rPr lang="en" sz="28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lang="en" sz="28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spc="-10" dirty="0">
                <a:latin typeface="Arial"/>
                <a:cs typeface="Arial"/>
              </a:rPr>
              <a:t>SCORE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en" sz="2800" spc="-50" dirty="0">
                <a:latin typeface="Arial"/>
                <a:cs typeface="Arial"/>
              </a:rPr>
              <a:t>=</a:t>
            </a:r>
            <a:r>
              <a:rPr lang="ru-RU" spc="-50" dirty="0">
                <a:latin typeface="Arial"/>
                <a:cs typeface="Arial"/>
              </a:rPr>
              <a:t> </a:t>
            </a:r>
            <a:r>
              <a:rPr lang="en" sz="28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2800" spc="165" dirty="0">
                <a:latin typeface="Arial"/>
                <a:cs typeface="Arial"/>
              </a:rPr>
              <a:t>mpact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x </a:t>
            </a:r>
            <a:r>
              <a:rPr lang="en" sz="28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2800" spc="135" dirty="0">
                <a:latin typeface="Arial"/>
                <a:cs typeface="Arial"/>
              </a:rPr>
              <a:t>onﬁdence</a:t>
            </a:r>
            <a:r>
              <a:rPr lang="en" sz="2800" dirty="0">
                <a:latin typeface="Arial"/>
                <a:cs typeface="Arial"/>
              </a:rPr>
              <a:t> x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z="2800" spc="-20" dirty="0">
                <a:latin typeface="Arial"/>
                <a:cs typeface="Arial"/>
              </a:rPr>
              <a:t>ase</a:t>
            </a:r>
            <a:endParaRPr lang="en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4400" dirty="0"/>
              <a:t>Собственная формула</a:t>
            </a:r>
            <a:endParaRPr lang="ru-RU" sz="4800" dirty="0">
              <a:latin typeface="Arial"/>
              <a:cs typeface="Arial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03E53FD-2F51-B81D-9A7D-D0E91B73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853"/>
            <a:ext cx="7211291" cy="1768913"/>
          </a:xfrm>
        </p:spPr>
        <p:txBody>
          <a:bodyPr/>
          <a:lstStyle/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X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-US" sz="28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28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lang="en" sz="28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lang="en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0" y="39499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dirty="0"/>
              <a:t>Иерархия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706" y="2168432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65512"/>
            <a:ext cx="10028884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Приоритизация фич на основе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198" y="1618593"/>
            <a:ext cx="12038320" cy="4219498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53547"/>
            <a:ext cx="589893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</a:t>
            </a:r>
            <a:r>
              <a:rPr dirty="0"/>
              <a:t> Amazon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48F6ED-B229-2E2A-AB11-2B2CB33E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13" y="1655574"/>
            <a:ext cx="6795655" cy="4667250"/>
          </a:xfrm>
        </p:spPr>
        <p:txBody>
          <a:bodyPr>
            <a:normAutofit fontScale="92500"/>
          </a:bodyPr>
          <a:lstStyle/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Приоритезировать метрики, а не проекты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Выбрать 3 метрики и упорядочить их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К каждой из метрик придумать проекты, в идеале с соотношением 80/20 (</a:t>
            </a:r>
            <a:r>
              <a:rPr lang="en" dirty="0"/>
              <a:t>effort/impact)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Impact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Effort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Сделать приоритезацию проектов уже внутри каждой из метрик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5821" y="58910"/>
            <a:ext cx="11460894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Рассчитываем </a:t>
            </a:r>
            <a:r>
              <a:rPr lang="en-US" sz="4000" dirty="0"/>
              <a:t>ROI (</a:t>
            </a:r>
            <a:r>
              <a:rPr lang="ru-RU" sz="4000" dirty="0"/>
              <a:t>вероятностные сценарии</a:t>
            </a:r>
            <a:r>
              <a:rPr lang="en-US" sz="4000" dirty="0"/>
              <a:t>)</a:t>
            </a:r>
            <a:endParaRPr sz="4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5605" y="684000"/>
            <a:ext cx="8861110" cy="6174000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290" y="1168151"/>
            <a:ext cx="2839365" cy="738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6F1D92-192E-EE6D-A035-D9B7734FCCDA}"/>
              </a:ext>
            </a:extLst>
          </p:cNvPr>
          <p:cNvSpPr txBox="1"/>
          <p:nvPr/>
        </p:nvSpPr>
        <p:spPr>
          <a:xfrm>
            <a:off x="325821" y="956441"/>
            <a:ext cx="23963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Рассчитываем в какие именно фичи </a:t>
            </a:r>
            <a:r>
              <a:rPr lang="ru-RU" sz="2000" b="1" dirty="0"/>
              <a:t>выгоднее</a:t>
            </a:r>
            <a:r>
              <a:rPr lang="ru-RU" sz="2000" dirty="0"/>
              <a:t> вложиться — какие фичи принесут наибольший возврат инвестиций по сравнению с затратами средств на разработку и поддержку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8ECE379-FF90-FC88-0DB5-D243F1CB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31393"/>
            <a:ext cx="6904185" cy="381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BEF22-4136-FBBF-5665-1209229E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2" y="46251"/>
            <a:ext cx="8458338" cy="1141557"/>
          </a:xfrm>
        </p:spPr>
        <p:txBody>
          <a:bodyPr>
            <a:noAutofit/>
          </a:bodyPr>
          <a:lstStyle/>
          <a:p>
            <a:r>
              <a:rPr lang="ru-RU" sz="3600" dirty="0"/>
              <a:t>Скоринг фичей на основе метрик воронки.</a:t>
            </a:r>
            <a:br>
              <a:rPr lang="en-US" sz="3600" dirty="0"/>
            </a:br>
            <a:r>
              <a:rPr lang="en" sz="3600" dirty="0"/>
              <a:t>Funnel Scoring Model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A7BF4-61A2-6649-90B9-361173FC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236" y="1413164"/>
            <a:ext cx="4689765" cy="518874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1800" dirty="0"/>
              <a:t>Алгоритм работы с табличкой:</a:t>
            </a:r>
          </a:p>
          <a:p>
            <a:pPr marL="216000" indent="-216000" fontAlgn="base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ru-RU" sz="1800" dirty="0"/>
              <a:t>Определяем </a:t>
            </a:r>
            <a:r>
              <a:rPr lang="ru-RU" sz="1800" b="1" dirty="0"/>
              <a:t>группу переменных</a:t>
            </a:r>
            <a:r>
              <a:rPr lang="ru-RU" sz="1800" dirty="0"/>
              <a:t>: На что влияет фича — на трафик, конверсию или чек?</a:t>
            </a:r>
          </a:p>
          <a:p>
            <a:pPr marL="216000" indent="-216000" fontAlgn="base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ru-RU" sz="1800" dirty="0"/>
              <a:t>Определяем </a:t>
            </a:r>
            <a:r>
              <a:rPr lang="ru-RU" sz="1800" b="1" dirty="0"/>
              <a:t>конкретные переменные</a:t>
            </a:r>
            <a:r>
              <a:rPr lang="ru-RU" sz="1800" dirty="0"/>
              <a:t>, на которые влияет фича: Если на трафик — на какие каналы? И насколько мотивированный трафик придет, с какой вероятностью он будет идти дальше по воронке? Если на конверсию — то на какой из шагов воронки? Или, возможно, фича влияет на чек?</a:t>
            </a:r>
          </a:p>
          <a:p>
            <a:pPr marL="216000" indent="-216000" fontAlgn="base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ru-RU" sz="1800" dirty="0"/>
              <a:t>Определяем </a:t>
            </a:r>
            <a:r>
              <a:rPr lang="ru-RU" sz="1800" b="1" dirty="0"/>
              <a:t>силу влияния</a:t>
            </a:r>
            <a:r>
              <a:rPr lang="ru-RU" sz="1800" dirty="0"/>
              <a:t>: каким в процентах будет изменение? Это изменение коснется всех пользователей или какой-то доли (нужно ли взвешивать этот показатель)?</a:t>
            </a:r>
            <a:br>
              <a:rPr lang="en-US" sz="1800" dirty="0"/>
            </a:br>
            <a:r>
              <a:rPr lang="ru-RU" sz="1800" dirty="0"/>
              <a:t>На чем основан наш прогноз?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F97CC9-EE09-353E-EAE4-2603BBACE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19" y="4826121"/>
            <a:ext cx="6411190" cy="2031880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2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8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Алгоритм приоритизации фичей / гипотез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DBDC6F-EAF2-9536-132D-6A9F435F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524000"/>
            <a:ext cx="5803900" cy="5112327"/>
          </a:xfrm>
        </p:spPr>
        <p:txBody>
          <a:bodyPr>
            <a:noAutofit/>
          </a:bodyPr>
          <a:lstStyle/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Выбираем ТОП 3 ключевые метрики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Собираем гипотезы для их оценки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Если рынок Новый, то используем качественные методы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быструю оценку и отбрасываем «слабых» кандидатов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детальную оценку оставшихся кандидатов (например, по </a:t>
            </a:r>
            <a:r>
              <a:rPr lang="en" sz="2600" dirty="0"/>
              <a:t>ROI)</a:t>
            </a:r>
          </a:p>
          <a:p>
            <a:pPr>
              <a:lnSpc>
                <a:spcPct val="100000"/>
              </a:lnSpc>
            </a:pPr>
            <a:endParaRPr lang="ru-RU" sz="2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BC7D-13B0-1D79-DDC6-65CDBF9C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F027906-11F3-27C7-1C4A-7BB4A5A5C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329" y="199826"/>
            <a:ext cx="8836409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На выходе:</a:t>
            </a:r>
            <a:br>
              <a:rPr lang="ru-RU" dirty="0"/>
            </a:br>
            <a:r>
              <a:rPr lang="ru-RU" dirty="0"/>
              <a:t>План</a:t>
            </a:r>
            <a:r>
              <a:rPr dirty="0"/>
              <a:t> </a:t>
            </a:r>
            <a:r>
              <a:rPr lang="ru-RU" dirty="0"/>
              <a:t>разработки / ввода фичей</a:t>
            </a:r>
            <a:endParaRPr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D2B1DAD-BDA7-2484-497C-FD2A0C7CB61F}"/>
              </a:ext>
            </a:extLst>
          </p:cNvPr>
          <p:cNvGrpSpPr/>
          <p:nvPr/>
        </p:nvGrpSpPr>
        <p:grpSpPr>
          <a:xfrm>
            <a:off x="-28440" y="1674951"/>
            <a:ext cx="12243740" cy="4602145"/>
            <a:chOff x="754875" y="2588449"/>
            <a:chExt cx="16736694" cy="629094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BBD9DF7-11D6-B450-D56C-9F4E5E8AD0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7740E59-D801-A44C-8EC5-9957FC83DA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3DF149A-BA97-0BA7-3AD7-F81D3EA52737}"/>
              </a:ext>
            </a:extLst>
          </p:cNvPr>
          <p:cNvSpPr txBox="1"/>
          <p:nvPr/>
        </p:nvSpPr>
        <p:spPr>
          <a:xfrm>
            <a:off x="4920534" y="1931571"/>
            <a:ext cx="118406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Метрика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8E0FED1-2BD0-14C4-F45B-B0B54765BE70}"/>
              </a:ext>
            </a:extLst>
          </p:cNvPr>
          <p:cNvSpPr txBox="1"/>
          <p:nvPr/>
        </p:nvSpPr>
        <p:spPr>
          <a:xfrm>
            <a:off x="1621579" y="1952541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Проект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CC4B7A-FD4D-178B-0949-E78CF4FFB432}"/>
              </a:ext>
            </a:extLst>
          </p:cNvPr>
          <p:cNvSpPr txBox="1"/>
          <p:nvPr/>
        </p:nvSpPr>
        <p:spPr>
          <a:xfrm>
            <a:off x="7114272" y="1942082"/>
            <a:ext cx="1497330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Платформа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5F2854D-A9B7-9019-C704-C1ABFA16C134}"/>
              </a:ext>
            </a:extLst>
          </p:cNvPr>
          <p:cNvSpPr txBox="1"/>
          <p:nvPr/>
        </p:nvSpPr>
        <p:spPr>
          <a:xfrm>
            <a:off x="9098636" y="1931573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Статус</a:t>
            </a:r>
            <a:endParaRPr sz="1733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E55B2F7-AE21-B908-DBA7-98635E879A30}"/>
              </a:ext>
            </a:extLst>
          </p:cNvPr>
          <p:cNvSpPr txBox="1"/>
          <p:nvPr/>
        </p:nvSpPr>
        <p:spPr>
          <a:xfrm>
            <a:off x="10681258" y="1918631"/>
            <a:ext cx="128312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5803203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2582C9-2C77-E6BC-DDB2-BE1EB930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3" y="250413"/>
            <a:ext cx="10515600" cy="988957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7F76B8-8EE5-1B0D-826C-AB9B2633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767" y="1239370"/>
            <a:ext cx="10385316" cy="1293623"/>
          </a:xfrm>
        </p:spPr>
        <p:txBody>
          <a:bodyPr/>
          <a:lstStyle/>
          <a:p>
            <a:r>
              <a:rPr lang="ru-RU" dirty="0"/>
              <a:t>Карта </a:t>
            </a:r>
            <a:r>
              <a:rPr lang="en-US" dirty="0"/>
              <a:t>«</a:t>
            </a:r>
            <a:r>
              <a:rPr lang="ru-RU" dirty="0"/>
              <a:t>путешествия</a:t>
            </a:r>
            <a:r>
              <a:rPr lang="en-US" dirty="0"/>
              <a:t>»</a:t>
            </a:r>
            <a:r>
              <a:rPr lang="ru-RU" dirty="0"/>
              <a:t> пути пользователя</a:t>
            </a:r>
            <a:r>
              <a:rPr lang="en-US" dirty="0"/>
              <a:t> </a:t>
            </a:r>
            <a:r>
              <a:rPr lang="ru-RU" dirty="0"/>
              <a:t>в процессе использования вашего продукта / получения услуги.</a:t>
            </a:r>
          </a:p>
          <a:p>
            <a:r>
              <a:rPr lang="ru-RU" dirty="0"/>
              <a:t>Часто путь этот не весёлый…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55BBC7-434B-2E3A-EA32-45FB9587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767" y="2532993"/>
            <a:ext cx="9841249" cy="39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75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8167</TotalTime>
  <Words>8062</Words>
  <Application>Microsoft Macintosh PowerPoint</Application>
  <PresentationFormat>Широкоэкранный</PresentationFormat>
  <Paragraphs>949</Paragraphs>
  <Slides>110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110</vt:i4>
      </vt:variant>
    </vt:vector>
  </HeadingPairs>
  <TitlesOfParts>
    <vt:vector size="123" baseType="lpstr">
      <vt:lpstr>Arial Unicode MS</vt:lpstr>
      <vt:lpstr>_museo</vt:lpstr>
      <vt:lpstr>Arial</vt:lpstr>
      <vt:lpstr>Arial</vt:lpstr>
      <vt:lpstr>Calibri</vt:lpstr>
      <vt:lpstr>Calibri Light</vt:lpstr>
      <vt:lpstr>Lucida Console</vt:lpstr>
      <vt:lpstr>Montserrat</vt:lpstr>
      <vt:lpstr>Montserrat ExtraBold</vt:lpstr>
      <vt:lpstr>Roboto</vt:lpstr>
      <vt:lpstr>var(--stk-f--b_family)</vt:lpstr>
      <vt:lpstr>Wingdings</vt:lpstr>
      <vt:lpstr>Тема Office</vt:lpstr>
      <vt:lpstr>Product management I</vt:lpstr>
      <vt:lpstr>Презентация PowerPoint</vt:lpstr>
      <vt:lpstr>Какие бывают IT-компании</vt:lpstr>
      <vt:lpstr>Проект vs Продукт</vt:lpstr>
      <vt:lpstr>Виды продуктов (для кого предназначаются)</vt:lpstr>
      <vt:lpstr>Особенности продуктов B2B / B2C / B2G</vt:lpstr>
      <vt:lpstr>Управление продуктом — это круто</vt:lpstr>
      <vt:lpstr>Об актуальности product management</vt:lpstr>
      <vt:lpstr>Почему продактом быть круто?</vt:lpstr>
      <vt:lpstr>Кто такой Product Manager</vt:lpstr>
      <vt:lpstr>За что отвечает продакт-менеджер?</vt:lpstr>
      <vt:lpstr>Навыки Product Manager</vt:lpstr>
      <vt:lpstr>Кто такой Product Manager?</vt:lpstr>
      <vt:lpstr>Умение говорить «Нет»</vt:lpstr>
      <vt:lpstr>«Обязательно нужно сделать»  ©</vt:lpstr>
      <vt:lpstr>Делать ли фичу?</vt:lpstr>
      <vt:lpstr>Product Vision — видение продукта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Продуктовые гипотезы</vt:lpstr>
      <vt:lpstr>Виды продуктовых гипотез</vt:lpstr>
      <vt:lpstr>Что нужно уметь продакту?</vt:lpstr>
      <vt:lpstr>Продуктовый подход</vt:lpstr>
      <vt:lpstr>Кейс 1: создаём переговорную комнату</vt:lpstr>
      <vt:lpstr>Кейс 2: создаём интернет-магазин</vt:lpstr>
      <vt:lpstr>Customer Development</vt:lpstr>
      <vt:lpstr>«Внутри здания ничего не происходит, так что выйди на улицу»</vt:lpstr>
      <vt:lpstr>Customer development</vt:lpstr>
      <vt:lpstr>Customer development</vt:lpstr>
      <vt:lpstr>CustDev: применение</vt:lpstr>
      <vt:lpstr>CustDev — просто и это важно</vt:lpstr>
      <vt:lpstr>Почему не проводят CustDev?</vt:lpstr>
      <vt:lpstr>Пример: Как делают CustDev в «ChatFuel»</vt:lpstr>
      <vt:lpstr>CustDev — это про качественные исследования</vt:lpstr>
      <vt:lpstr>CustDev: Виды / способы проведения (качественных) исследований</vt:lpstr>
      <vt:lpstr>LeanStartup + CustDev</vt:lpstr>
      <vt:lpstr>CustDev: Все врут!</vt:lpstr>
      <vt:lpstr>CustDev: как задавать вопросы про будущее?</vt:lpstr>
      <vt:lpstr>CustDev: как найти пользователей? С кем общаться?</vt:lpstr>
      <vt:lpstr>Нюансы CustDev</vt:lpstr>
      <vt:lpstr>CustDev: Хорошие / плохие вопросы (1)</vt:lpstr>
      <vt:lpstr>CustDev: Хорошие / плохие вопросы (2)</vt:lpstr>
      <vt:lpstr>CustDev: Хорошие/плохие вопросы (3)</vt:lpstr>
      <vt:lpstr>CustDev: избегаем недостоверную информацию</vt:lpstr>
      <vt:lpstr>CustDev: избегаем недостоверную информацию</vt:lpstr>
      <vt:lpstr>CustDev: идеальное интервью</vt:lpstr>
      <vt:lpstr>CustDev: лайфаки и нюансы</vt:lpstr>
      <vt:lpstr>CustDev: лайфаки и нюансы</vt:lpstr>
      <vt:lpstr>CusDev: Где искать людей?</vt:lpstr>
      <vt:lpstr>Чеклист про качественные исследования</vt:lpstr>
      <vt:lpstr>Презентация PowerPoint</vt:lpstr>
      <vt:lpstr>Продуктовые метрики</vt:lpstr>
      <vt:lpstr>Примеры продуктовых метрик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Метрики продукта вложены в метрики компании</vt:lpstr>
      <vt:lpstr>Иерархия метрик на примере видеосервиса</vt:lpstr>
      <vt:lpstr>Фичи и их приоритезация</vt:lpstr>
      <vt:lpstr>Что такое фича?</vt:lpstr>
      <vt:lpstr>«Киллер-фича»</vt:lpstr>
      <vt:lpstr>Сбор идей для приоритизации</vt:lpstr>
      <vt:lpstr>Идеи для продукта и их приоритезация</vt:lpstr>
      <vt:lpstr>Идеи от пользователей</vt:lpstr>
      <vt:lpstr>Цикл обратной связи с пользователями</vt:lpstr>
      <vt:lpstr>Цикл обратной связи с пользователями</vt:lpstr>
      <vt:lpstr>Бета-тестирование</vt:lpstr>
      <vt:lpstr>Инструменты для сбора обратной связи</vt:lpstr>
      <vt:lpstr>Идеи от команды</vt:lpstr>
      <vt:lpstr>Как использовать метрики для генерации / приоритизации фичей</vt:lpstr>
      <vt:lpstr>Презентация PowerPoint</vt:lpstr>
      <vt:lpstr>Использование Impact Mapping («карта влияния») для генерации новых идей</vt:lpstr>
      <vt:lpstr>Impact Mapping для улучшения конкретной метрики</vt:lpstr>
      <vt:lpstr>Новые идеи: Конкуренты и другие рынки</vt:lpstr>
      <vt:lpstr>Где брать новые идеи: Изучение зарубежного опыта / аналогов</vt:lpstr>
      <vt:lpstr>Приоритизация фичей / гипотез</vt:lpstr>
      <vt:lpstr>Презентация PowerPoint</vt:lpstr>
      <vt:lpstr>Категоризация и приоритизация</vt:lpstr>
      <vt:lpstr>Разные компании используют разные подходы</vt:lpstr>
      <vt:lpstr>Быстрая и медленная оценка</vt:lpstr>
      <vt:lpstr>Быстрая приоритизация: Reach / Frequency</vt:lpstr>
      <vt:lpstr>Быстрая приоритизация: Poker Planning</vt:lpstr>
      <vt:lpstr>Первичный скоринг</vt:lpstr>
      <vt:lpstr>Финальный скоринг</vt:lpstr>
      <vt:lpstr>Презентация PowerPoint</vt:lpstr>
      <vt:lpstr>Метод ICE</vt:lpstr>
      <vt:lpstr>Собственная формула</vt:lpstr>
      <vt:lpstr>Иерархия метрик</vt:lpstr>
      <vt:lpstr>Приоритизация фич на основе метрик</vt:lpstr>
      <vt:lpstr>Подход Amazon</vt:lpstr>
      <vt:lpstr>Рассчитываем ROI (вероятностные сценарии)</vt:lpstr>
      <vt:lpstr>Скоринг фичей на основе метрик воронки. Funnel Scoring Model</vt:lpstr>
      <vt:lpstr>Алгоритм приоритизации фичей / гипотез</vt:lpstr>
      <vt:lpstr>На выходе: План разработки / ввода фичей</vt:lpstr>
      <vt:lpstr>Customer Journey Map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 проще</vt:lpstr>
      <vt:lpstr>CJM: содержимое</vt:lpstr>
      <vt:lpstr>Как составить CJM</vt:lpstr>
      <vt:lpstr>CJM: когда применяем?</vt:lpstr>
      <vt:lpstr>Ценность CJM</vt:lpstr>
      <vt:lpstr>CJM: в чём строить</vt:lpstr>
      <vt:lpstr>Полезные книги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Валерий Студенников</dc:creator>
  <cp:lastModifiedBy>Валерий Студенников</cp:lastModifiedBy>
  <cp:revision>8</cp:revision>
  <dcterms:created xsi:type="dcterms:W3CDTF">2024-02-07T11:20:55Z</dcterms:created>
  <dcterms:modified xsi:type="dcterms:W3CDTF">2024-03-01T15:12:28Z</dcterms:modified>
</cp:coreProperties>
</file>